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5">
  <p:sldMasterIdLst>
    <p:sldMasterId id="2147483648" r:id="rId1"/>
  </p:sldMasterIdLst>
  <p:sldIdLst>
    <p:sldId id="256" r:id="rId2"/>
    <p:sldId id="257" r:id="rId3"/>
    <p:sldId id="283" r:id="rId4"/>
    <p:sldId id="284" r:id="rId5"/>
    <p:sldId id="285" r:id="rId6"/>
    <p:sldId id="286" r:id="rId7"/>
    <p:sldId id="258" r:id="rId8"/>
    <p:sldId id="270" r:id="rId9"/>
    <p:sldId id="280" r:id="rId10"/>
    <p:sldId id="281" r:id="rId11"/>
    <p:sldId id="282" r:id="rId12"/>
    <p:sldId id="259" r:id="rId13"/>
    <p:sldId id="260" r:id="rId14"/>
    <p:sldId id="261" r:id="rId15"/>
    <p:sldId id="279" r:id="rId16"/>
    <p:sldId id="275" r:id="rId17"/>
    <p:sldId id="276" r:id="rId18"/>
    <p:sldId id="277" r:id="rId19"/>
    <p:sldId id="278" r:id="rId20"/>
    <p:sldId id="262" r:id="rId21"/>
    <p:sldId id="263" r:id="rId22"/>
    <p:sldId id="264" r:id="rId23"/>
    <p:sldId id="265" r:id="rId24"/>
    <p:sldId id="266" r:id="rId25"/>
    <p:sldId id="267" r:id="rId26"/>
    <p:sldId id="268" r:id="rId27"/>
    <p:sldId id="269" r:id="rId28"/>
    <p:sldId id="288" r:id="rId29"/>
    <p:sldId id="289" r:id="rId30"/>
    <p:sldId id="290" r:id="rId31"/>
    <p:sldId id="291" r:id="rId32"/>
    <p:sldId id="292" r:id="rId33"/>
    <p:sldId id="293" r:id="rId34"/>
    <p:sldId id="294" r:id="rId35"/>
    <p:sldId id="271" r:id="rId36"/>
    <p:sldId id="272" r:id="rId37"/>
    <p:sldId id="273" r:id="rId38"/>
    <p:sldId id="274" r:id="rId39"/>
    <p:sldId id="287" r:id="rId40"/>
  </p:sldIdLst>
  <p:sldSz cx="12192000" cy="6858000"/>
  <p:notesSz cx="6858000" cy="9144000"/>
  <p:defaultText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Sezione predefinita" id="{B3B5DA58-3362-4985-98DF-128DA756EF1F}">
          <p14:sldIdLst>
            <p14:sldId id="256"/>
            <p14:sldId id="257"/>
            <p14:sldId id="283"/>
            <p14:sldId id="284"/>
            <p14:sldId id="285"/>
            <p14:sldId id="286"/>
            <p14:sldId id="258"/>
            <p14:sldId id="270"/>
            <p14:sldId id="280"/>
            <p14:sldId id="281"/>
            <p14:sldId id="282"/>
            <p14:sldId id="259"/>
            <p14:sldId id="260"/>
            <p14:sldId id="261"/>
            <p14:sldId id="279"/>
            <p14:sldId id="275"/>
            <p14:sldId id="276"/>
            <p14:sldId id="277"/>
            <p14:sldId id="278"/>
            <p14:sldId id="262"/>
            <p14:sldId id="263"/>
            <p14:sldId id="264"/>
            <p14:sldId id="265"/>
          </p14:sldIdLst>
        </p14:section>
        <p14:section name="Sezione senza titolo" id="{DE4F4DEF-18A8-404E-807B-00457EB5BDBA}">
          <p14:sldIdLst>
            <p14:sldId id="266"/>
            <p14:sldId id="267"/>
            <p14:sldId id="268"/>
            <p14:sldId id="269"/>
            <p14:sldId id="288"/>
            <p14:sldId id="289"/>
            <p14:sldId id="290"/>
            <p14:sldId id="291"/>
            <p14:sldId id="292"/>
            <p14:sldId id="293"/>
            <p14:sldId id="294"/>
            <p14:sldId id="271"/>
            <p14:sldId id="272"/>
            <p14:sldId id="273"/>
            <p14:sldId id="274"/>
            <p14:sldId id="287"/>
          </p14:sldIdLst>
        </p14:section>
      </p14:sectionLst>
    </p:ex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ile medio 2 - Colore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191" autoAdjust="0"/>
    <p:restoredTop sz="93357" autoAdjust="0"/>
  </p:normalViewPr>
  <p:slideViewPr>
    <p:cSldViewPr snapToGrid="0">
      <p:cViewPr varScale="1">
        <p:scale>
          <a:sx n="69" d="100"/>
          <a:sy n="69" d="100"/>
        </p:scale>
        <p:origin x="810" y="10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viewProps" Target="view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heme" Target="theme/theme1.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2" name="Titolo 1"/>
          <p:cNvSpPr>
            <a:spLocks noGrp="1"/>
          </p:cNvSpPr>
          <p:nvPr>
            <p:ph type="ctrTitle"/>
          </p:nvPr>
        </p:nvSpPr>
        <p:spPr>
          <a:xfrm>
            <a:off x="1524000" y="1122363"/>
            <a:ext cx="9144000" cy="2387600"/>
          </a:xfrm>
        </p:spPr>
        <p:txBody>
          <a:bodyPr anchor="b"/>
          <a:lstStyle>
            <a:lvl1pPr algn="ctr">
              <a:defRPr sz="6000"/>
            </a:lvl1pPr>
          </a:lstStyle>
          <a:p>
            <a:r>
              <a:rPr lang="it-IT" smtClean="0"/>
              <a:t>Fare clic per modificare lo stile del titolo</a:t>
            </a:r>
            <a:endParaRPr lang="it-IT"/>
          </a:p>
        </p:txBody>
      </p:sp>
      <p:sp>
        <p:nvSpPr>
          <p:cNvPr id="3" name="Sottotitolo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it-IT" smtClean="0"/>
              <a:t>Fare clic per modificare lo stile del sottotitolo dello schema</a:t>
            </a:r>
            <a:endParaRPr lang="it-IT"/>
          </a:p>
        </p:txBody>
      </p:sp>
      <p:sp>
        <p:nvSpPr>
          <p:cNvPr id="4" name="Segnaposto data 3"/>
          <p:cNvSpPr>
            <a:spLocks noGrp="1"/>
          </p:cNvSpPr>
          <p:nvPr>
            <p:ph type="dt" sz="half" idx="10"/>
          </p:nvPr>
        </p:nvSpPr>
        <p:spPr/>
        <p:txBody>
          <a:bodyPr/>
          <a:lstStyle/>
          <a:p>
            <a:fld id="{1822AFB9-2EB1-44B7-9A7D-947B4567E082}" type="datetimeFigureOut">
              <a:rPr lang="it-IT" smtClean="0"/>
              <a:t>12/04/2018</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796C3468-8CB8-47B6-BC09-C389D39108A2}" type="slidenum">
              <a:rPr lang="it-IT" smtClean="0"/>
              <a:t>‹N›</a:t>
            </a:fld>
            <a:endParaRPr lang="it-IT"/>
          </a:p>
        </p:txBody>
      </p:sp>
    </p:spTree>
    <p:extLst>
      <p:ext uri="{BB962C8B-B14F-4D97-AF65-F5344CB8AC3E}">
        <p14:creationId xmlns:p14="http://schemas.microsoft.com/office/powerpoint/2010/main" val="1870664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testo verticale 2"/>
          <p:cNvSpPr>
            <a:spLocks noGrp="1"/>
          </p:cNvSpPr>
          <p:nvPr>
            <p:ph type="body" orient="vert" idx="1"/>
          </p:nvPr>
        </p:nvSpPr>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1822AFB9-2EB1-44B7-9A7D-947B4567E082}" type="datetimeFigureOut">
              <a:rPr lang="it-IT" smtClean="0"/>
              <a:t>12/04/2018</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796C3468-8CB8-47B6-BC09-C389D39108A2}" type="slidenum">
              <a:rPr lang="it-IT" smtClean="0"/>
              <a:t>‹N›</a:t>
            </a:fld>
            <a:endParaRPr lang="it-IT"/>
          </a:p>
        </p:txBody>
      </p:sp>
    </p:spTree>
    <p:extLst>
      <p:ext uri="{BB962C8B-B14F-4D97-AF65-F5344CB8AC3E}">
        <p14:creationId xmlns:p14="http://schemas.microsoft.com/office/powerpoint/2010/main" val="27841557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olo e testo verticale">
    <p:spTree>
      <p:nvGrpSpPr>
        <p:cNvPr id="1" name=""/>
        <p:cNvGrpSpPr/>
        <p:nvPr/>
      </p:nvGrpSpPr>
      <p:grpSpPr>
        <a:xfrm>
          <a:off x="0" y="0"/>
          <a:ext cx="0" cy="0"/>
          <a:chOff x="0" y="0"/>
          <a:chExt cx="0" cy="0"/>
        </a:xfrm>
      </p:grpSpPr>
      <p:sp>
        <p:nvSpPr>
          <p:cNvPr id="2" name="Titolo verticale 1"/>
          <p:cNvSpPr>
            <a:spLocks noGrp="1"/>
          </p:cNvSpPr>
          <p:nvPr>
            <p:ph type="title" orient="vert"/>
          </p:nvPr>
        </p:nvSpPr>
        <p:spPr>
          <a:xfrm>
            <a:off x="8724900" y="365125"/>
            <a:ext cx="2628900" cy="5811838"/>
          </a:xfrm>
        </p:spPr>
        <p:txBody>
          <a:bodyPr vert="eaVert"/>
          <a:lstStyle/>
          <a:p>
            <a:r>
              <a:rPr lang="it-IT" smtClean="0"/>
              <a:t>Fare clic per modificare lo stile del titolo</a:t>
            </a:r>
            <a:endParaRPr lang="it-IT"/>
          </a:p>
        </p:txBody>
      </p:sp>
      <p:sp>
        <p:nvSpPr>
          <p:cNvPr id="3" name="Segnaposto testo verticale 2"/>
          <p:cNvSpPr>
            <a:spLocks noGrp="1"/>
          </p:cNvSpPr>
          <p:nvPr>
            <p:ph type="body" orient="vert" idx="1"/>
          </p:nvPr>
        </p:nvSpPr>
        <p:spPr>
          <a:xfrm>
            <a:off x="838200" y="365125"/>
            <a:ext cx="7734300" cy="5811838"/>
          </a:xfrm>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1822AFB9-2EB1-44B7-9A7D-947B4567E082}" type="datetimeFigureOut">
              <a:rPr lang="it-IT" smtClean="0"/>
              <a:t>12/04/2018</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796C3468-8CB8-47B6-BC09-C389D39108A2}" type="slidenum">
              <a:rPr lang="it-IT" smtClean="0"/>
              <a:t>‹N›</a:t>
            </a:fld>
            <a:endParaRPr lang="it-IT"/>
          </a:p>
        </p:txBody>
      </p:sp>
    </p:spTree>
    <p:extLst>
      <p:ext uri="{BB962C8B-B14F-4D97-AF65-F5344CB8AC3E}">
        <p14:creationId xmlns:p14="http://schemas.microsoft.com/office/powerpoint/2010/main" val="13043379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contenuto 2"/>
          <p:cNvSpPr>
            <a:spLocks noGrp="1"/>
          </p:cNvSpPr>
          <p:nvPr>
            <p:ph idx="1"/>
          </p:nvPr>
        </p:nvSpPr>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1822AFB9-2EB1-44B7-9A7D-947B4567E082}" type="datetimeFigureOut">
              <a:rPr lang="it-IT" smtClean="0"/>
              <a:t>12/04/2018</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796C3468-8CB8-47B6-BC09-C389D39108A2}" type="slidenum">
              <a:rPr lang="it-IT" smtClean="0"/>
              <a:t>‹N›</a:t>
            </a:fld>
            <a:endParaRPr lang="it-IT"/>
          </a:p>
        </p:txBody>
      </p:sp>
    </p:spTree>
    <p:extLst>
      <p:ext uri="{BB962C8B-B14F-4D97-AF65-F5344CB8AC3E}">
        <p14:creationId xmlns:p14="http://schemas.microsoft.com/office/powerpoint/2010/main" val="145959531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olo 1"/>
          <p:cNvSpPr>
            <a:spLocks noGrp="1"/>
          </p:cNvSpPr>
          <p:nvPr>
            <p:ph type="title"/>
          </p:nvPr>
        </p:nvSpPr>
        <p:spPr>
          <a:xfrm>
            <a:off x="831850" y="1709738"/>
            <a:ext cx="10515600" cy="2852737"/>
          </a:xfrm>
        </p:spPr>
        <p:txBody>
          <a:bodyPr anchor="b"/>
          <a:lstStyle>
            <a:lvl1pPr>
              <a:defRPr sz="6000"/>
            </a:lvl1pPr>
          </a:lstStyle>
          <a:p>
            <a:r>
              <a:rPr lang="it-IT" smtClean="0"/>
              <a:t>Fare clic per modificare lo stile del titolo</a:t>
            </a:r>
            <a:endParaRPr lang="it-IT"/>
          </a:p>
        </p:txBody>
      </p:sp>
      <p:sp>
        <p:nvSpPr>
          <p:cNvPr id="3" name="Segnaposto testo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it-IT" smtClean="0"/>
              <a:t>Fare clic per modificare stili del testo dello schema</a:t>
            </a:r>
          </a:p>
        </p:txBody>
      </p:sp>
      <p:sp>
        <p:nvSpPr>
          <p:cNvPr id="4" name="Segnaposto data 3"/>
          <p:cNvSpPr>
            <a:spLocks noGrp="1"/>
          </p:cNvSpPr>
          <p:nvPr>
            <p:ph type="dt" sz="half" idx="10"/>
          </p:nvPr>
        </p:nvSpPr>
        <p:spPr/>
        <p:txBody>
          <a:bodyPr/>
          <a:lstStyle/>
          <a:p>
            <a:fld id="{1822AFB9-2EB1-44B7-9A7D-947B4567E082}" type="datetimeFigureOut">
              <a:rPr lang="it-IT" smtClean="0"/>
              <a:t>12/04/2018</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796C3468-8CB8-47B6-BC09-C389D39108A2}" type="slidenum">
              <a:rPr lang="it-IT" smtClean="0"/>
              <a:t>‹N›</a:t>
            </a:fld>
            <a:endParaRPr lang="it-IT"/>
          </a:p>
        </p:txBody>
      </p:sp>
    </p:spTree>
    <p:extLst>
      <p:ext uri="{BB962C8B-B14F-4D97-AF65-F5344CB8AC3E}">
        <p14:creationId xmlns:p14="http://schemas.microsoft.com/office/powerpoint/2010/main" val="22714203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contenuto 2"/>
          <p:cNvSpPr>
            <a:spLocks noGrp="1"/>
          </p:cNvSpPr>
          <p:nvPr>
            <p:ph sz="half" idx="1"/>
          </p:nvPr>
        </p:nvSpPr>
        <p:spPr>
          <a:xfrm>
            <a:off x="838200" y="1825625"/>
            <a:ext cx="5181600" cy="435133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contenuto 3"/>
          <p:cNvSpPr>
            <a:spLocks noGrp="1"/>
          </p:cNvSpPr>
          <p:nvPr>
            <p:ph sz="half" idx="2"/>
          </p:nvPr>
        </p:nvSpPr>
        <p:spPr>
          <a:xfrm>
            <a:off x="6172200" y="1825625"/>
            <a:ext cx="5181600" cy="435133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data 4"/>
          <p:cNvSpPr>
            <a:spLocks noGrp="1"/>
          </p:cNvSpPr>
          <p:nvPr>
            <p:ph type="dt" sz="half" idx="10"/>
          </p:nvPr>
        </p:nvSpPr>
        <p:spPr/>
        <p:txBody>
          <a:bodyPr/>
          <a:lstStyle/>
          <a:p>
            <a:fld id="{1822AFB9-2EB1-44B7-9A7D-947B4567E082}" type="datetimeFigureOut">
              <a:rPr lang="it-IT" smtClean="0"/>
              <a:t>12/04/2018</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796C3468-8CB8-47B6-BC09-C389D39108A2}" type="slidenum">
              <a:rPr lang="it-IT" smtClean="0"/>
              <a:t>‹N›</a:t>
            </a:fld>
            <a:endParaRPr lang="it-IT"/>
          </a:p>
        </p:txBody>
      </p:sp>
    </p:spTree>
    <p:extLst>
      <p:ext uri="{BB962C8B-B14F-4D97-AF65-F5344CB8AC3E}">
        <p14:creationId xmlns:p14="http://schemas.microsoft.com/office/powerpoint/2010/main" val="24867846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olo 1"/>
          <p:cNvSpPr>
            <a:spLocks noGrp="1"/>
          </p:cNvSpPr>
          <p:nvPr>
            <p:ph type="title"/>
          </p:nvPr>
        </p:nvSpPr>
        <p:spPr>
          <a:xfrm>
            <a:off x="839788" y="365125"/>
            <a:ext cx="10515600" cy="1325563"/>
          </a:xfrm>
        </p:spPr>
        <p:txBody>
          <a:bodyPr/>
          <a:lstStyle/>
          <a:p>
            <a:r>
              <a:rPr lang="it-IT" smtClean="0"/>
              <a:t>Fare clic per modificare lo stile del titolo</a:t>
            </a:r>
            <a:endParaRPr lang="it-IT"/>
          </a:p>
        </p:txBody>
      </p:sp>
      <p:sp>
        <p:nvSpPr>
          <p:cNvPr id="3" name="Segnaposto testo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4" name="Segnaposto contenuto 3"/>
          <p:cNvSpPr>
            <a:spLocks noGrp="1"/>
          </p:cNvSpPr>
          <p:nvPr>
            <p:ph sz="half" idx="2"/>
          </p:nvPr>
        </p:nvSpPr>
        <p:spPr>
          <a:xfrm>
            <a:off x="839788" y="2505075"/>
            <a:ext cx="5157787" cy="368458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testo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6" name="Segnaposto contenuto 5"/>
          <p:cNvSpPr>
            <a:spLocks noGrp="1"/>
          </p:cNvSpPr>
          <p:nvPr>
            <p:ph sz="quarter" idx="4"/>
          </p:nvPr>
        </p:nvSpPr>
        <p:spPr>
          <a:xfrm>
            <a:off x="6172200" y="2505075"/>
            <a:ext cx="5183188" cy="368458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7" name="Segnaposto data 6"/>
          <p:cNvSpPr>
            <a:spLocks noGrp="1"/>
          </p:cNvSpPr>
          <p:nvPr>
            <p:ph type="dt" sz="half" idx="10"/>
          </p:nvPr>
        </p:nvSpPr>
        <p:spPr/>
        <p:txBody>
          <a:bodyPr/>
          <a:lstStyle/>
          <a:p>
            <a:fld id="{1822AFB9-2EB1-44B7-9A7D-947B4567E082}" type="datetimeFigureOut">
              <a:rPr lang="it-IT" smtClean="0"/>
              <a:t>12/04/2018</a:t>
            </a:fld>
            <a:endParaRPr lang="it-IT"/>
          </a:p>
        </p:txBody>
      </p:sp>
      <p:sp>
        <p:nvSpPr>
          <p:cNvPr id="8" name="Segnaposto piè di pagina 7"/>
          <p:cNvSpPr>
            <a:spLocks noGrp="1"/>
          </p:cNvSpPr>
          <p:nvPr>
            <p:ph type="ftr" sz="quarter" idx="11"/>
          </p:nvPr>
        </p:nvSpPr>
        <p:spPr/>
        <p:txBody>
          <a:bodyPr/>
          <a:lstStyle/>
          <a:p>
            <a:endParaRPr lang="it-IT"/>
          </a:p>
        </p:txBody>
      </p:sp>
      <p:sp>
        <p:nvSpPr>
          <p:cNvPr id="9" name="Segnaposto numero diapositiva 8"/>
          <p:cNvSpPr>
            <a:spLocks noGrp="1"/>
          </p:cNvSpPr>
          <p:nvPr>
            <p:ph type="sldNum" sz="quarter" idx="12"/>
          </p:nvPr>
        </p:nvSpPr>
        <p:spPr/>
        <p:txBody>
          <a:bodyPr/>
          <a:lstStyle/>
          <a:p>
            <a:fld id="{796C3468-8CB8-47B6-BC09-C389D39108A2}" type="slidenum">
              <a:rPr lang="it-IT" smtClean="0"/>
              <a:t>‹N›</a:t>
            </a:fld>
            <a:endParaRPr lang="it-IT"/>
          </a:p>
        </p:txBody>
      </p:sp>
    </p:spTree>
    <p:extLst>
      <p:ext uri="{BB962C8B-B14F-4D97-AF65-F5344CB8AC3E}">
        <p14:creationId xmlns:p14="http://schemas.microsoft.com/office/powerpoint/2010/main" val="11726254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data 2"/>
          <p:cNvSpPr>
            <a:spLocks noGrp="1"/>
          </p:cNvSpPr>
          <p:nvPr>
            <p:ph type="dt" sz="half" idx="10"/>
          </p:nvPr>
        </p:nvSpPr>
        <p:spPr/>
        <p:txBody>
          <a:bodyPr/>
          <a:lstStyle/>
          <a:p>
            <a:fld id="{1822AFB9-2EB1-44B7-9A7D-947B4567E082}" type="datetimeFigureOut">
              <a:rPr lang="it-IT" smtClean="0"/>
              <a:t>12/04/2018</a:t>
            </a:fld>
            <a:endParaRPr lang="it-IT"/>
          </a:p>
        </p:txBody>
      </p:sp>
      <p:sp>
        <p:nvSpPr>
          <p:cNvPr id="4" name="Segnaposto piè di pagina 3"/>
          <p:cNvSpPr>
            <a:spLocks noGrp="1"/>
          </p:cNvSpPr>
          <p:nvPr>
            <p:ph type="ftr" sz="quarter" idx="11"/>
          </p:nvPr>
        </p:nvSpPr>
        <p:spPr/>
        <p:txBody>
          <a:bodyPr/>
          <a:lstStyle/>
          <a:p>
            <a:endParaRPr lang="it-IT"/>
          </a:p>
        </p:txBody>
      </p:sp>
      <p:sp>
        <p:nvSpPr>
          <p:cNvPr id="5" name="Segnaposto numero diapositiva 4"/>
          <p:cNvSpPr>
            <a:spLocks noGrp="1"/>
          </p:cNvSpPr>
          <p:nvPr>
            <p:ph type="sldNum" sz="quarter" idx="12"/>
          </p:nvPr>
        </p:nvSpPr>
        <p:spPr/>
        <p:txBody>
          <a:bodyPr/>
          <a:lstStyle/>
          <a:p>
            <a:fld id="{796C3468-8CB8-47B6-BC09-C389D39108A2}" type="slidenum">
              <a:rPr lang="it-IT" smtClean="0"/>
              <a:t>‹N›</a:t>
            </a:fld>
            <a:endParaRPr lang="it-IT"/>
          </a:p>
        </p:txBody>
      </p:sp>
    </p:spTree>
    <p:extLst>
      <p:ext uri="{BB962C8B-B14F-4D97-AF65-F5344CB8AC3E}">
        <p14:creationId xmlns:p14="http://schemas.microsoft.com/office/powerpoint/2010/main" val="345009723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a">
    <p:spTree>
      <p:nvGrpSpPr>
        <p:cNvPr id="1" name=""/>
        <p:cNvGrpSpPr/>
        <p:nvPr/>
      </p:nvGrpSpPr>
      <p:grpSpPr>
        <a:xfrm>
          <a:off x="0" y="0"/>
          <a:ext cx="0" cy="0"/>
          <a:chOff x="0" y="0"/>
          <a:chExt cx="0" cy="0"/>
        </a:xfrm>
      </p:grpSpPr>
      <p:sp>
        <p:nvSpPr>
          <p:cNvPr id="2" name="Segnaposto data 1"/>
          <p:cNvSpPr>
            <a:spLocks noGrp="1"/>
          </p:cNvSpPr>
          <p:nvPr>
            <p:ph type="dt" sz="half" idx="10"/>
          </p:nvPr>
        </p:nvSpPr>
        <p:spPr/>
        <p:txBody>
          <a:bodyPr/>
          <a:lstStyle/>
          <a:p>
            <a:fld id="{1822AFB9-2EB1-44B7-9A7D-947B4567E082}" type="datetimeFigureOut">
              <a:rPr lang="it-IT" smtClean="0"/>
              <a:t>12/04/2018</a:t>
            </a:fld>
            <a:endParaRPr lang="it-IT"/>
          </a:p>
        </p:txBody>
      </p:sp>
      <p:sp>
        <p:nvSpPr>
          <p:cNvPr id="3" name="Segnaposto piè di pagina 2"/>
          <p:cNvSpPr>
            <a:spLocks noGrp="1"/>
          </p:cNvSpPr>
          <p:nvPr>
            <p:ph type="ftr" sz="quarter" idx="11"/>
          </p:nvPr>
        </p:nvSpPr>
        <p:spPr/>
        <p:txBody>
          <a:bodyPr/>
          <a:lstStyle/>
          <a:p>
            <a:endParaRPr lang="it-IT"/>
          </a:p>
        </p:txBody>
      </p:sp>
      <p:sp>
        <p:nvSpPr>
          <p:cNvPr id="4" name="Segnaposto numero diapositiva 3"/>
          <p:cNvSpPr>
            <a:spLocks noGrp="1"/>
          </p:cNvSpPr>
          <p:nvPr>
            <p:ph type="sldNum" sz="quarter" idx="12"/>
          </p:nvPr>
        </p:nvSpPr>
        <p:spPr/>
        <p:txBody>
          <a:bodyPr/>
          <a:lstStyle/>
          <a:p>
            <a:fld id="{796C3468-8CB8-47B6-BC09-C389D39108A2}" type="slidenum">
              <a:rPr lang="it-IT" smtClean="0"/>
              <a:t>‹N›</a:t>
            </a:fld>
            <a:endParaRPr lang="it-IT"/>
          </a:p>
        </p:txBody>
      </p:sp>
    </p:spTree>
    <p:extLst>
      <p:ext uri="{BB962C8B-B14F-4D97-AF65-F5344CB8AC3E}">
        <p14:creationId xmlns:p14="http://schemas.microsoft.com/office/powerpoint/2010/main" val="234762852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839788" y="457200"/>
            <a:ext cx="3932237" cy="1600200"/>
          </a:xfrm>
        </p:spPr>
        <p:txBody>
          <a:bodyPr anchor="b"/>
          <a:lstStyle>
            <a:lvl1pPr>
              <a:defRPr sz="3200"/>
            </a:lvl1pPr>
          </a:lstStyle>
          <a:p>
            <a:r>
              <a:rPr lang="it-IT" smtClean="0"/>
              <a:t>Fare clic per modificare lo stile del titolo</a:t>
            </a:r>
            <a:endParaRPr lang="it-IT"/>
          </a:p>
        </p:txBody>
      </p:sp>
      <p:sp>
        <p:nvSpPr>
          <p:cNvPr id="3" name="Segnaposto contenuto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tes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Segnaposto data 4"/>
          <p:cNvSpPr>
            <a:spLocks noGrp="1"/>
          </p:cNvSpPr>
          <p:nvPr>
            <p:ph type="dt" sz="half" idx="10"/>
          </p:nvPr>
        </p:nvSpPr>
        <p:spPr/>
        <p:txBody>
          <a:bodyPr/>
          <a:lstStyle/>
          <a:p>
            <a:fld id="{1822AFB9-2EB1-44B7-9A7D-947B4567E082}" type="datetimeFigureOut">
              <a:rPr lang="it-IT" smtClean="0"/>
              <a:t>12/04/2018</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796C3468-8CB8-47B6-BC09-C389D39108A2}" type="slidenum">
              <a:rPr lang="it-IT" smtClean="0"/>
              <a:t>‹N›</a:t>
            </a:fld>
            <a:endParaRPr lang="it-IT"/>
          </a:p>
        </p:txBody>
      </p:sp>
    </p:spTree>
    <p:extLst>
      <p:ext uri="{BB962C8B-B14F-4D97-AF65-F5344CB8AC3E}">
        <p14:creationId xmlns:p14="http://schemas.microsoft.com/office/powerpoint/2010/main" val="292834863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839788" y="457200"/>
            <a:ext cx="3932237" cy="1600200"/>
          </a:xfrm>
        </p:spPr>
        <p:txBody>
          <a:bodyPr anchor="b"/>
          <a:lstStyle>
            <a:lvl1pPr>
              <a:defRPr sz="3200"/>
            </a:lvl1pPr>
          </a:lstStyle>
          <a:p>
            <a:r>
              <a:rPr lang="it-IT" smtClean="0"/>
              <a:t>Fare clic per modificare lo stile del titolo</a:t>
            </a:r>
            <a:endParaRPr lang="it-IT"/>
          </a:p>
        </p:txBody>
      </p:sp>
      <p:sp>
        <p:nvSpPr>
          <p:cNvPr id="3" name="Segnaposto immagin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it-IT"/>
          </a:p>
        </p:txBody>
      </p:sp>
      <p:sp>
        <p:nvSpPr>
          <p:cNvPr id="4" name="Segnaposto tes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Segnaposto data 4"/>
          <p:cNvSpPr>
            <a:spLocks noGrp="1"/>
          </p:cNvSpPr>
          <p:nvPr>
            <p:ph type="dt" sz="half" idx="10"/>
          </p:nvPr>
        </p:nvSpPr>
        <p:spPr/>
        <p:txBody>
          <a:bodyPr/>
          <a:lstStyle/>
          <a:p>
            <a:fld id="{1822AFB9-2EB1-44B7-9A7D-947B4567E082}" type="datetimeFigureOut">
              <a:rPr lang="it-IT" smtClean="0"/>
              <a:t>12/04/2018</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796C3468-8CB8-47B6-BC09-C389D39108A2}" type="slidenum">
              <a:rPr lang="it-IT" smtClean="0"/>
              <a:t>‹N›</a:t>
            </a:fld>
            <a:endParaRPr lang="it-IT"/>
          </a:p>
        </p:txBody>
      </p:sp>
    </p:spTree>
    <p:extLst>
      <p:ext uri="{BB962C8B-B14F-4D97-AF65-F5344CB8AC3E}">
        <p14:creationId xmlns:p14="http://schemas.microsoft.com/office/powerpoint/2010/main" val="291675533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titolo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it-IT" smtClean="0"/>
              <a:t>Fare clic per modificare lo stile del titolo</a:t>
            </a:r>
            <a:endParaRPr lang="it-IT"/>
          </a:p>
        </p:txBody>
      </p:sp>
      <p:sp>
        <p:nvSpPr>
          <p:cNvPr id="3" name="Segnaposto testo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822AFB9-2EB1-44B7-9A7D-947B4567E082}" type="datetimeFigureOut">
              <a:rPr lang="it-IT" smtClean="0"/>
              <a:t>12/04/2018</a:t>
            </a:fld>
            <a:endParaRPr lang="it-IT"/>
          </a:p>
        </p:txBody>
      </p:sp>
      <p:sp>
        <p:nvSpPr>
          <p:cNvPr id="5" name="Segnaposto piè di pagina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it-IT"/>
          </a:p>
        </p:txBody>
      </p:sp>
      <p:sp>
        <p:nvSpPr>
          <p:cNvPr id="6" name="Segnaposto numero diapositiva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96C3468-8CB8-47B6-BC09-C389D39108A2}" type="slidenum">
              <a:rPr lang="it-IT" smtClean="0"/>
              <a:t>‹N›</a:t>
            </a:fld>
            <a:endParaRPr lang="it-IT"/>
          </a:p>
        </p:txBody>
      </p:sp>
    </p:spTree>
    <p:extLst>
      <p:ext uri="{BB962C8B-B14F-4D97-AF65-F5344CB8AC3E}">
        <p14:creationId xmlns:p14="http://schemas.microsoft.com/office/powerpoint/2010/main" val="161691073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1266423" y="-1015530"/>
            <a:ext cx="9144000" cy="2032961"/>
          </a:xfrm>
        </p:spPr>
        <p:txBody>
          <a:bodyPr/>
          <a:lstStyle/>
          <a:p>
            <a:r>
              <a:rPr lang="it-IT" dirty="0" smtClean="0"/>
              <a:t>ESECUZIONE DELL’APPALTO</a:t>
            </a:r>
            <a:endParaRPr lang="it-IT" dirty="0"/>
          </a:p>
        </p:txBody>
      </p:sp>
      <p:sp>
        <p:nvSpPr>
          <p:cNvPr id="3" name="Sottotitolo 2"/>
          <p:cNvSpPr>
            <a:spLocks noGrp="1"/>
          </p:cNvSpPr>
          <p:nvPr>
            <p:ph type="subTitle" idx="1"/>
          </p:nvPr>
        </p:nvSpPr>
        <p:spPr>
          <a:xfrm>
            <a:off x="360608" y="1313645"/>
            <a:ext cx="11204619" cy="5466612"/>
          </a:xfrm>
        </p:spPr>
        <p:txBody>
          <a:bodyPr>
            <a:normAutofit fontScale="92500" lnSpcReduction="20000"/>
          </a:bodyPr>
          <a:lstStyle/>
          <a:p>
            <a:pPr marL="342900" indent="-342900" algn="just">
              <a:buFont typeface="Arial" panose="020B0604020202020204" pitchFamily="34" charset="0"/>
              <a:buChar char="•"/>
            </a:pPr>
            <a:r>
              <a:rPr lang="it-IT" dirty="0"/>
              <a:t>A</a:t>
            </a:r>
            <a:r>
              <a:rPr lang="it-IT" dirty="0" smtClean="0"/>
              <a:t>rt. 101, comma 1, </a:t>
            </a:r>
            <a:r>
              <a:rPr lang="it-IT" dirty="0" err="1" smtClean="0"/>
              <a:t>D.Lgs.</a:t>
            </a:r>
            <a:r>
              <a:rPr lang="it-IT" dirty="0" smtClean="0"/>
              <a:t> 50/16: 1. La </a:t>
            </a:r>
            <a:r>
              <a:rPr lang="it-IT" b="1" dirty="0" smtClean="0"/>
              <a:t>esecuzione dei contratti aventi ad oggetto lavori, servizi, forniture, è diretta dal responsabile unico del procedimento</a:t>
            </a:r>
            <a:r>
              <a:rPr lang="it-IT" dirty="0" smtClean="0"/>
              <a:t>, che controlla i livelli di qualità delle prestazioni. Il responsabile unico del procedimento, </a:t>
            </a:r>
            <a:r>
              <a:rPr lang="it-IT" b="1" dirty="0" smtClean="0"/>
              <a:t>nella fase dell'esecuzione, si avvale del direttore dell'esecuzione del contratto o del direttore dei lavori</a:t>
            </a:r>
            <a:r>
              <a:rPr lang="it-IT" dirty="0" smtClean="0"/>
              <a:t>, </a:t>
            </a:r>
            <a:r>
              <a:rPr lang="it-IT" b="1" dirty="0" smtClean="0"/>
              <a:t>del coordinatore in materia di salute e di sicurezza </a:t>
            </a:r>
            <a:r>
              <a:rPr lang="it-IT" dirty="0" smtClean="0"/>
              <a:t>durante l'esecuzione previsto dal decreto legislativo 9 aprile 2008 n. 81, </a:t>
            </a:r>
            <a:r>
              <a:rPr lang="it-IT" b="1" dirty="0" smtClean="0"/>
              <a:t>nonché del collaudatore ovvero della commissione di collaudo, del verificatore della conformità e accerta il corretto ed effettivo svolgimento delle funzioni ad ognuno affidate</a:t>
            </a:r>
            <a:r>
              <a:rPr lang="it-IT" dirty="0" smtClean="0"/>
              <a:t>.</a:t>
            </a:r>
            <a:endParaRPr lang="it-IT" dirty="0"/>
          </a:p>
          <a:p>
            <a:pPr marL="342900" indent="-342900" algn="just">
              <a:buFont typeface="Arial" panose="020B0604020202020204" pitchFamily="34" charset="0"/>
              <a:buChar char="•"/>
            </a:pPr>
            <a:r>
              <a:rPr lang="it-IT" dirty="0"/>
              <a:t>A</a:t>
            </a:r>
            <a:r>
              <a:rPr lang="it-IT" dirty="0" smtClean="0"/>
              <a:t>rt.101, al comma 2 introduce la figura del direttore dei lavori e con esso anche l’ufficio di direzione dei lavori. 2. </a:t>
            </a:r>
            <a:r>
              <a:rPr lang="it-IT" b="1" dirty="0" smtClean="0"/>
              <a:t>Per il coordinamento, la direzione ed il controllo tecnico-contabile dell'esecuzione dei contratti pubblici relativi a lavori</a:t>
            </a:r>
            <a:r>
              <a:rPr lang="it-IT" dirty="0" smtClean="0"/>
              <a:t>, le stazioni appaltanti </a:t>
            </a:r>
            <a:r>
              <a:rPr lang="it-IT" b="1" dirty="0" smtClean="0"/>
              <a:t>individuano</a:t>
            </a:r>
            <a:r>
              <a:rPr lang="it-IT" dirty="0" smtClean="0"/>
              <a:t>, prima dell'avvio delle procedure per l'affidamento, su proposta del responsabile unico del procedimento, </a:t>
            </a:r>
            <a:r>
              <a:rPr lang="it-IT" b="1" dirty="0" smtClean="0"/>
              <a:t>un direttore dei lavori che può essere coadiuvato</a:t>
            </a:r>
            <a:r>
              <a:rPr lang="it-IT" dirty="0" smtClean="0"/>
              <a:t>, in relazione alla complessità dell'intervento, </a:t>
            </a:r>
            <a:r>
              <a:rPr lang="it-IT" b="1" dirty="0" smtClean="0"/>
              <a:t>da uno o più direttori operativi e da ispettori di cantiere</a:t>
            </a:r>
            <a:r>
              <a:rPr lang="it-IT" dirty="0" smtClean="0"/>
              <a:t>.</a:t>
            </a:r>
          </a:p>
          <a:p>
            <a:pPr marL="342900" indent="-342900" algn="just">
              <a:buFont typeface="Arial" panose="020B0604020202020204" pitchFamily="34" charset="0"/>
              <a:buChar char="•"/>
            </a:pPr>
            <a:r>
              <a:rPr lang="it-IT" dirty="0" smtClean="0"/>
              <a:t>Per individuare invece il direttore dell’esecuzione occorre invece arrivare all’art.111 del nuovo codice ed in particolare al comma 2, primo periodo. 2. </a:t>
            </a:r>
            <a:r>
              <a:rPr lang="it-IT" b="1" dirty="0" smtClean="0"/>
              <a:t>Il direttore dell'esecuzione del contratto di servizi o di forniture è, di norma, il responsabile unico del procedimento</a:t>
            </a:r>
            <a:r>
              <a:rPr lang="it-IT" dirty="0" smtClean="0"/>
              <a:t> e provvede al coordinamento, alla direzione e al controllo tecnico-contabile dell'esecuzione del contratto stipulato dalla stazione appaltante assicurando la regolare esecuzione da parte dell'esecutore, in conformità ai documenti contrattuali. </a:t>
            </a:r>
            <a:endParaRPr lang="it-IT" dirty="0"/>
          </a:p>
        </p:txBody>
      </p:sp>
    </p:spTree>
    <p:extLst>
      <p:ext uri="{BB962C8B-B14F-4D97-AF65-F5344CB8AC3E}">
        <p14:creationId xmlns:p14="http://schemas.microsoft.com/office/powerpoint/2010/main" val="199961214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21533"/>
            <a:ext cx="10515600" cy="1325563"/>
          </a:xfrm>
        </p:spPr>
        <p:txBody>
          <a:bodyPr>
            <a:normAutofit fontScale="90000"/>
          </a:bodyPr>
          <a:lstStyle/>
          <a:p>
            <a:pPr algn="ctr"/>
            <a:r>
              <a:rPr lang="it-IT" dirty="0" smtClean="0"/>
              <a:t>Sentenza Consiglio di Stato n. 1137 del 05.03.2018</a:t>
            </a:r>
            <a:br>
              <a:rPr lang="it-IT" dirty="0" smtClean="0"/>
            </a:br>
            <a:r>
              <a:rPr lang="it-IT" dirty="0" smtClean="0"/>
              <a:t>Proroga e Rinnovo</a:t>
            </a:r>
            <a:endParaRPr lang="it-IT" dirty="0"/>
          </a:p>
        </p:txBody>
      </p:sp>
      <p:sp>
        <p:nvSpPr>
          <p:cNvPr id="3" name="Segnaposto contenuto 2"/>
          <p:cNvSpPr>
            <a:spLocks noGrp="1"/>
          </p:cNvSpPr>
          <p:nvPr>
            <p:ph idx="1"/>
          </p:nvPr>
        </p:nvSpPr>
        <p:spPr>
          <a:xfrm>
            <a:off x="197476" y="1110846"/>
            <a:ext cx="11797048" cy="4897147"/>
          </a:xfrm>
        </p:spPr>
        <p:txBody>
          <a:bodyPr>
            <a:noAutofit/>
          </a:bodyPr>
          <a:lstStyle/>
          <a:p>
            <a:pPr algn="just">
              <a:lnSpc>
                <a:spcPts val="2600"/>
              </a:lnSpc>
              <a:spcAft>
                <a:spcPts val="0"/>
              </a:spcAft>
            </a:pPr>
            <a:r>
              <a:rPr lang="it-IT" sz="1800" dirty="0"/>
              <a:t>In mancanza di espressa previsione nella </a:t>
            </a:r>
            <a:r>
              <a:rPr lang="it-IT" sz="1800" dirty="0" err="1"/>
              <a:t>lex</a:t>
            </a:r>
            <a:r>
              <a:rPr lang="it-IT" sz="1800" dirty="0"/>
              <a:t> </a:t>
            </a:r>
            <a:r>
              <a:rPr lang="it-IT" sz="1800" dirty="0" err="1"/>
              <a:t>specialis</a:t>
            </a:r>
            <a:r>
              <a:rPr lang="it-IT" sz="1800" dirty="0"/>
              <a:t> di gara, la proroga del rapporto contrattuale deve necessariamente avvenire alle stesse condizioni alle quali il contratto era stato stipulato e, dunque, considerando il contenuto dell’offerta economica e dell’offerta tecnica, che avevano consentito all’appaltatore di aggiudicarsi la gara.</a:t>
            </a:r>
          </a:p>
          <a:p>
            <a:pPr algn="just">
              <a:lnSpc>
                <a:spcPts val="2600"/>
              </a:lnSpc>
              <a:spcAft>
                <a:spcPts val="0"/>
              </a:spcAft>
            </a:pPr>
            <a:r>
              <a:rPr lang="it-IT" sz="1800" dirty="0"/>
              <a:t>La proroga del contratto è, infatti, per sua natura inidonea ad innovare l'originario equilibrio sinallagmatico del rapporto negoziale. Ed infatti, mentre la proroga del termine finale di un appalto pubblico di servizi sposta solo in avanti la scadenza conclusiva del rapporto, il quale resta regolato dalla sua fonte originaria, il rinnovo del contratto comporta una nuova negoziazione tra i medesimi soggetti, ossia un rinnovato esercizio dell'autonomia negoziale, che rende incompatibile l'immediata applicazione imperativa della clausola di revisione prezzi (</a:t>
            </a:r>
            <a:r>
              <a:rPr lang="it-IT" sz="1800" dirty="0" err="1"/>
              <a:t>Cons</a:t>
            </a:r>
            <a:r>
              <a:rPr lang="it-IT" sz="1800" dirty="0"/>
              <a:t>. St., sez. III, 9 gennaio 2017, n. 25; id., sez. V , 22 giugno 2010, n. 3892; id. 14 maggio 2010, n. 3019).</a:t>
            </a:r>
          </a:p>
          <a:p>
            <a:pPr algn="just">
              <a:lnSpc>
                <a:spcPts val="2600"/>
              </a:lnSpc>
              <a:spcAft>
                <a:spcPts val="0"/>
              </a:spcAft>
            </a:pPr>
            <a:r>
              <a:rPr lang="it-IT" sz="1800" dirty="0"/>
              <a:t>Ne consegue che, nel caso in esame, trovano applicazione i principi generali in tema di revisione prezzi, che prevedono il riferimento al costo pattuito in sede di gara maggiorato dell’indice Istat (</a:t>
            </a:r>
            <a:r>
              <a:rPr lang="it-IT" sz="1800" dirty="0" err="1"/>
              <a:t>tab</a:t>
            </a:r>
            <a:r>
              <a:rPr lang="it-IT" sz="1800" dirty="0"/>
              <a:t>. </a:t>
            </a:r>
            <a:r>
              <a:rPr lang="it-IT" sz="1800" dirty="0" err="1"/>
              <a:t>Foi</a:t>
            </a:r>
            <a:r>
              <a:rPr lang="it-IT" sz="1800" dirty="0"/>
              <a:t>). Tale somma va incrementata degli interessi moratori dalla data di scadenza delle singole fatture sino all’effettivo soddisfo.</a:t>
            </a:r>
          </a:p>
          <a:p>
            <a:pPr algn="just">
              <a:lnSpc>
                <a:spcPts val="2600"/>
              </a:lnSpc>
              <a:spcAft>
                <a:spcPts val="0"/>
              </a:spcAft>
            </a:pPr>
            <a:r>
              <a:rPr lang="it-IT" sz="1800" dirty="0"/>
              <a:t>La ratio dell’istituto della revisione prezzi è infatti di evitare che il corrispettivo del contratto di durata subisca aumenti incontrollati nel corso del tempo, tali da sconvolgere l’equilibrio finanziario sulla base del quale è intervenuta la stipulazione del contratto; solo in via mediata tutela l’interesse dell’impresa a non subire l’alterazione dell’equilibrio contrattuale conseguente alle modifiche dei costi sopraggiunte durante l’arco del rapporto.</a:t>
            </a:r>
          </a:p>
        </p:txBody>
      </p:sp>
    </p:spTree>
    <p:extLst>
      <p:ext uri="{BB962C8B-B14F-4D97-AF65-F5344CB8AC3E}">
        <p14:creationId xmlns:p14="http://schemas.microsoft.com/office/powerpoint/2010/main" val="196570519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08149" y="457200"/>
            <a:ext cx="10515600" cy="1325563"/>
          </a:xfrm>
        </p:spPr>
        <p:txBody>
          <a:bodyPr>
            <a:normAutofit/>
          </a:bodyPr>
          <a:lstStyle/>
          <a:p>
            <a:pPr algn="ctr"/>
            <a:r>
              <a:rPr lang="it-IT" sz="2800" dirty="0" smtClean="0"/>
              <a:t>Sentenza TAR Puglia-Lecce n. 1557 del 02.10.2017</a:t>
            </a:r>
            <a:br>
              <a:rPr lang="it-IT" sz="2800" dirty="0" smtClean="0"/>
            </a:br>
            <a:r>
              <a:rPr lang="it-IT" sz="2800" dirty="0"/>
              <a:t>AMMISSIBILITÀ DELLE VARIANTI E DIFFERENZA CON LE SOLUZIONI MIGLIORATIVE</a:t>
            </a:r>
          </a:p>
        </p:txBody>
      </p:sp>
      <p:sp>
        <p:nvSpPr>
          <p:cNvPr id="3" name="Segnaposto contenuto 2"/>
          <p:cNvSpPr>
            <a:spLocks noGrp="1"/>
          </p:cNvSpPr>
          <p:nvPr>
            <p:ph idx="1"/>
          </p:nvPr>
        </p:nvSpPr>
        <p:spPr>
          <a:xfrm>
            <a:off x="167425" y="2058029"/>
            <a:ext cx="11797048" cy="4897147"/>
          </a:xfrm>
        </p:spPr>
        <p:txBody>
          <a:bodyPr>
            <a:noAutofit/>
          </a:bodyPr>
          <a:lstStyle/>
          <a:p>
            <a:r>
              <a:rPr lang="it-IT" sz="1600" dirty="0" smtClean="0">
                <a:latin typeface="Verdana" panose="020B0604030504040204" pitchFamily="34" charset="0"/>
              </a:rPr>
              <a:t>Per </a:t>
            </a:r>
            <a:r>
              <a:rPr lang="it-IT" sz="1600" dirty="0">
                <a:latin typeface="Verdana" panose="020B0604030504040204" pitchFamily="34" charset="0"/>
              </a:rPr>
              <a:t>assicurare la trasparenza nella procedura di selezione, si afferma che </a:t>
            </a:r>
            <a:r>
              <a:rPr lang="it-IT" sz="1600" dirty="0" smtClean="0">
                <a:latin typeface="Verdana" panose="020B0604030504040204" pitchFamily="34" charset="0"/>
              </a:rPr>
              <a:t>le varianti </a:t>
            </a:r>
            <a:r>
              <a:rPr lang="it-IT" sz="1600" dirty="0">
                <a:latin typeface="Verdana" panose="020B0604030504040204" pitchFamily="34" charset="0"/>
              </a:rPr>
              <a:t>possano ammettersi se il capitolato d'oneri è formulato in modo tale da consentire "agli offerenti </a:t>
            </a:r>
            <a:r>
              <a:rPr lang="it-IT" sz="1600" dirty="0" smtClean="0">
                <a:latin typeface="Verdana" panose="020B0604030504040204" pitchFamily="34" charset="0"/>
              </a:rPr>
              <a:t>di essere </a:t>
            </a:r>
            <a:r>
              <a:rPr lang="it-IT" sz="1600" dirty="0">
                <a:latin typeface="Verdana" panose="020B0604030504040204" pitchFamily="34" charset="0"/>
              </a:rPr>
              <a:t>informati nello stesso modo in merito alle condizioni minime che le loro varianti devono rispettare </a:t>
            </a:r>
            <a:r>
              <a:rPr lang="it-IT" sz="1600" dirty="0" smtClean="0">
                <a:latin typeface="Verdana" panose="020B0604030504040204" pitchFamily="34" charset="0"/>
              </a:rPr>
              <a:t>per poter </a:t>
            </a:r>
            <a:r>
              <a:rPr lang="it-IT" sz="1600" dirty="0">
                <a:latin typeface="Verdana" panose="020B0604030504040204" pitchFamily="34" charset="0"/>
              </a:rPr>
              <a:t>essere prese in considerazione dall'amministrazione aggiudicatrice</a:t>
            </a:r>
            <a:r>
              <a:rPr lang="it-IT" sz="1600" dirty="0" smtClean="0">
                <a:latin typeface="Verdana" panose="020B0604030504040204" pitchFamily="34" charset="0"/>
              </a:rPr>
              <a:t>". </a:t>
            </a:r>
            <a:r>
              <a:rPr lang="it-IT" sz="1600" dirty="0">
                <a:latin typeface="Verdana" panose="020B0604030504040204" pitchFamily="34" charset="0"/>
              </a:rPr>
              <a:t>Si tratta, appunto, di </a:t>
            </a:r>
            <a:r>
              <a:rPr lang="it-IT" sz="1600" dirty="0" smtClean="0">
                <a:latin typeface="Verdana" panose="020B0604030504040204" pitchFamily="34" charset="0"/>
              </a:rPr>
              <a:t>realizzare "un </a:t>
            </a:r>
            <a:r>
              <a:rPr lang="it-IT" sz="1600" dirty="0">
                <a:latin typeface="Verdana" panose="020B0604030504040204" pitchFamily="34" charset="0"/>
              </a:rPr>
              <a:t>obbligo di trasparenza volto a garantire il rispetto del principio della parità di trattamento degli offerenti</a:t>
            </a:r>
            <a:r>
              <a:rPr lang="it-IT" sz="1600" dirty="0" smtClean="0">
                <a:latin typeface="Verdana" panose="020B0604030504040204" pitchFamily="34" charset="0"/>
              </a:rPr>
              <a:t>". </a:t>
            </a:r>
          </a:p>
          <a:p>
            <a:pPr algn="just"/>
            <a:r>
              <a:rPr lang="it-IT" sz="1600" dirty="0">
                <a:latin typeface="Verdana" panose="020B0604030504040204" pitchFamily="34" charset="0"/>
              </a:rPr>
              <a:t>Le varianti si "sostanziano in modifiche del progetto dal punto di vista tipologico, strutturale e funzionale" e questo giustifica perché le disposizioni citate richiedono che le varianti siano autorizzate dalla stazione appaltante. Le varianti infatti costituiscono vere e proprie modifiche del progetto "dal punto di vista tipologico, strutturale e funzionale</a:t>
            </a:r>
            <a:r>
              <a:rPr lang="it-IT" sz="1600" dirty="0" smtClean="0">
                <a:latin typeface="Verdana" panose="020B0604030504040204" pitchFamily="34" charset="0"/>
              </a:rPr>
              <a:t>", potendo </a:t>
            </a:r>
            <a:r>
              <a:rPr lang="it-IT" sz="1600" dirty="0">
                <a:latin typeface="Verdana" panose="020B0604030504040204" pitchFamily="34" charset="0"/>
              </a:rPr>
              <a:t>consistere in "stravolgimenti" dell'idea sottesa al progetto, che si ponga come alternativo al progetto previsto dall'amministrazione aggiudicatrice, un </a:t>
            </a:r>
            <a:r>
              <a:rPr lang="it-IT" sz="1600" dirty="0" err="1">
                <a:latin typeface="Verdana" panose="020B0604030504040204" pitchFamily="34" charset="0"/>
              </a:rPr>
              <a:t>aliud</a:t>
            </a:r>
            <a:r>
              <a:rPr lang="it-IT" sz="1600" dirty="0">
                <a:latin typeface="Verdana" panose="020B0604030504040204" pitchFamily="34" charset="0"/>
              </a:rPr>
              <a:t> rispetto a quello prefigurato nel bando. Al contrario, le soluzioni o proposte migliorative, "possono liberamente esplicarsi in tutti gli aspetti tecnici lasciati aperti a diverse soluzioni sulla base del progetto posto a base di gara ed oggetto di valutazione dal punto di vista tecnico, rimanendo comunque preclusa la modificabilità delle caratteristiche progettuali già stabilite dall'Amministrazione".</a:t>
            </a:r>
          </a:p>
          <a:p>
            <a:pPr algn="just"/>
            <a:r>
              <a:rPr lang="it-IT" sz="1600" dirty="0">
                <a:latin typeface="Verdana" panose="020B0604030504040204" pitchFamily="34" charset="0"/>
              </a:rPr>
              <a:t>Le proposte migliorative possono quindi considerarsi "tutte quelle precisazioni, integrazioni e migliorie che sono finalizzate a rendere il progetto prescelto meglio corrispondente alle esigenze della stazione appaltante, senza tuttavia alterare i caratteri essenziali delle prestazioni richieste."</a:t>
            </a:r>
          </a:p>
          <a:p>
            <a:pPr marL="0" indent="0" algn="just">
              <a:buNone/>
            </a:pPr>
            <a:endParaRPr lang="it-IT" sz="800" dirty="0">
              <a:latin typeface="Verdana" panose="020B0604030504040204" pitchFamily="34" charset="0"/>
            </a:endParaRPr>
          </a:p>
        </p:txBody>
      </p:sp>
    </p:spTree>
    <p:extLst>
      <p:ext uri="{BB962C8B-B14F-4D97-AF65-F5344CB8AC3E}">
        <p14:creationId xmlns:p14="http://schemas.microsoft.com/office/powerpoint/2010/main" val="31592890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b="1" dirty="0" smtClean="0"/>
              <a:t>IL COLLAUDO ART.102</a:t>
            </a:r>
            <a:endParaRPr lang="it-IT" b="1" dirty="0"/>
          </a:p>
        </p:txBody>
      </p:sp>
      <p:sp>
        <p:nvSpPr>
          <p:cNvPr id="3" name="Segnaposto contenuto 2"/>
          <p:cNvSpPr>
            <a:spLocks noGrp="1"/>
          </p:cNvSpPr>
          <p:nvPr>
            <p:ph idx="1"/>
          </p:nvPr>
        </p:nvSpPr>
        <p:spPr/>
        <p:txBody>
          <a:bodyPr>
            <a:normAutofit fontScale="92500" lnSpcReduction="20000"/>
          </a:bodyPr>
          <a:lstStyle/>
          <a:p>
            <a:pPr marL="0" indent="0" algn="just">
              <a:buNone/>
            </a:pPr>
            <a:r>
              <a:rPr lang="it-IT" dirty="0" smtClean="0"/>
              <a:t>comma 1. </a:t>
            </a:r>
            <a:r>
              <a:rPr lang="it-IT" u="sng" dirty="0" smtClean="0"/>
              <a:t>Il responsabile unico del procedimento controlla l'esecuzione del contratto congiuntamente al direttore dell'esecuzione del contratto. </a:t>
            </a:r>
          </a:p>
          <a:p>
            <a:pPr marL="0" indent="0" algn="just">
              <a:buNone/>
            </a:pPr>
            <a:r>
              <a:rPr lang="it-IT" dirty="0" smtClean="0"/>
              <a:t>comma 2. </a:t>
            </a:r>
            <a:r>
              <a:rPr lang="it-IT" b="1" dirty="0" smtClean="0"/>
              <a:t>I contratti pubblici sono soggetti a collaudo per i lavori e a verifica di conformità per i servizi e per le forniture, per certificare che l'oggetto del contratto </a:t>
            </a:r>
            <a:r>
              <a:rPr lang="it-IT" dirty="0" smtClean="0"/>
              <a:t>in termini di prestazioni, obiettivi e caratteristiche tecniche, economiche e qualitative sia stato realizzato ed eseguito nel rispetto delle previsioni contrattuali e delle pattuizioni concordate in sede di aggiudicazione o affidamento. </a:t>
            </a:r>
            <a:r>
              <a:rPr lang="it-IT" u="sng" dirty="0" smtClean="0"/>
              <a:t>Per i contratti pubblici di importo inferiore alla soglia europea di cui all'articolo 35 il certificato di collaudo dei lavori e il certificato di verifica di conformità, nei casi espressamente individuati dal decreto di cui al comma 8, possono essere sostituiti dal certificato di regolare esecuzione rilasciato per i lavori dal direttore dei lavori e dal responsabile unico del procedimento per i servizi e le forniture su richiesta del direttore dell'esecuzione, se nominato.</a:t>
            </a:r>
            <a:endParaRPr lang="it-IT" u="sng" dirty="0"/>
          </a:p>
        </p:txBody>
      </p:sp>
    </p:spTree>
    <p:extLst>
      <p:ext uri="{BB962C8B-B14F-4D97-AF65-F5344CB8AC3E}">
        <p14:creationId xmlns:p14="http://schemas.microsoft.com/office/powerpoint/2010/main" val="414146633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dirty="0" smtClean="0"/>
              <a:t>IL COLLAUDO (SEGUE)</a:t>
            </a:r>
            <a:endParaRPr lang="it-IT" dirty="0"/>
          </a:p>
        </p:txBody>
      </p:sp>
      <p:sp>
        <p:nvSpPr>
          <p:cNvPr id="3" name="Segnaposto contenuto 2"/>
          <p:cNvSpPr>
            <a:spLocks noGrp="1"/>
          </p:cNvSpPr>
          <p:nvPr>
            <p:ph idx="1"/>
          </p:nvPr>
        </p:nvSpPr>
        <p:spPr/>
        <p:txBody>
          <a:bodyPr>
            <a:normAutofit fontScale="85000" lnSpcReduction="20000"/>
          </a:bodyPr>
          <a:lstStyle/>
          <a:p>
            <a:pPr marL="0" indent="0" algn="just">
              <a:buNone/>
            </a:pPr>
            <a:r>
              <a:rPr lang="it-IT" dirty="0" smtClean="0"/>
              <a:t>comma 3. </a:t>
            </a:r>
            <a:r>
              <a:rPr lang="it-IT" b="1" dirty="0" smtClean="0"/>
              <a:t>Il collaudo finale deve avere luogo non oltre sei mesi dall'ultimazione dei lavori, salvi i casi</a:t>
            </a:r>
            <a:r>
              <a:rPr lang="it-IT" dirty="0" smtClean="0"/>
              <a:t>, individuati dal decreto del Ministro delle infrastrutture e dei trasporti di cui al comma 8, </a:t>
            </a:r>
            <a:r>
              <a:rPr lang="it-IT" b="1" dirty="0" smtClean="0"/>
              <a:t>di particolare complessità dell'opera da collaudare, per i quali il termine può essere elevato sino ad un anno</a:t>
            </a:r>
            <a:r>
              <a:rPr lang="it-IT" dirty="0" smtClean="0"/>
              <a:t>. Il certificato di collaudo ha carattere provvisorio e assume carattere definitivo decorsi due anni dalla sua emissione. Decorso tale termine, il collaudo si intende tacitamente approvato ancorché l'atto formale di approvazione non sia stato emesso entro due mesi dalla scadenza del medesimo termine. </a:t>
            </a:r>
          </a:p>
          <a:p>
            <a:pPr marL="0" indent="0" algn="just">
              <a:buNone/>
            </a:pPr>
            <a:r>
              <a:rPr lang="it-IT" dirty="0" smtClean="0"/>
              <a:t>comma 4. All'esito positivo del collaudo o della verifica di conformità il responsabile unico del procedimento rilascia il certificato di pagamento ai fini dell'emissione della fattura da parte dell'appaltatore. </a:t>
            </a:r>
            <a:r>
              <a:rPr lang="it-IT" b="1" dirty="0" smtClean="0"/>
              <a:t>Il certificato di pagamento è rilasciato non oltre il novantesimo giorno dall'emissione del certificato di collaudo provvisorio ovvero del certificato di regolare esecuzione e non costituisce presunzione di accettazione dell'opera, ai sensi dell'articolo 1666, secondo comma, del codice civile.</a:t>
            </a:r>
            <a:endParaRPr lang="it-IT" b="1" dirty="0"/>
          </a:p>
        </p:txBody>
      </p:sp>
    </p:spTree>
    <p:extLst>
      <p:ext uri="{BB962C8B-B14F-4D97-AF65-F5344CB8AC3E}">
        <p14:creationId xmlns:p14="http://schemas.microsoft.com/office/powerpoint/2010/main" val="354443988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dirty="0" smtClean="0"/>
              <a:t>IL COLLAUDO (SEGUE)</a:t>
            </a:r>
            <a:endParaRPr lang="it-IT" dirty="0"/>
          </a:p>
        </p:txBody>
      </p:sp>
      <p:sp>
        <p:nvSpPr>
          <p:cNvPr id="3" name="Segnaposto contenuto 2"/>
          <p:cNvSpPr>
            <a:spLocks noGrp="1"/>
          </p:cNvSpPr>
          <p:nvPr>
            <p:ph idx="1"/>
          </p:nvPr>
        </p:nvSpPr>
        <p:spPr/>
        <p:txBody>
          <a:bodyPr>
            <a:normAutofit fontScale="85000" lnSpcReduction="10000"/>
          </a:bodyPr>
          <a:lstStyle/>
          <a:p>
            <a:pPr marL="0" indent="0" algn="just">
              <a:buNone/>
            </a:pPr>
            <a:r>
              <a:rPr lang="it-IT" dirty="0" smtClean="0"/>
              <a:t>comma 5. </a:t>
            </a:r>
            <a:r>
              <a:rPr lang="it-IT" u="sng" dirty="0" smtClean="0"/>
              <a:t>Salvo quanto disposto dall'articolo 1669 del codice civile, l'appaltatore risponde per la difformità e i vizi dell'opera, ancorché riconoscibili, purché denunciati dalla stazione appaltante prima che il certificato di collaudo assuma carattere definitivo</a:t>
            </a:r>
            <a:r>
              <a:rPr lang="it-IT" dirty="0" smtClean="0"/>
              <a:t>. </a:t>
            </a:r>
          </a:p>
          <a:p>
            <a:pPr marL="0" indent="0" algn="just">
              <a:buNone/>
            </a:pPr>
            <a:r>
              <a:rPr lang="it-IT" dirty="0" smtClean="0"/>
              <a:t>comma 6. Per effettuare le attività di controllo sull'esecuzione dei contratti pubblici di cui al comma 1, </a:t>
            </a:r>
            <a:r>
              <a:rPr lang="it-IT" u="sng" dirty="0" smtClean="0"/>
              <a:t>le stazioni appaltanti nominano tra i propri dipendenti o dipendenti di altre amministrazioni pubbliche da uno a tre componenti con qualificazione rapportata alla tipologia e caratteristica del contratto, il cui compenso è contenuto nell'ambito dell'incentivo di cui all'articolo 113</a:t>
            </a:r>
            <a:r>
              <a:rPr lang="it-IT" dirty="0" smtClean="0"/>
              <a:t>. Per i lavori, il dipendente nominato collaudatore ovvero tra i dipendenti nominati collaudatori, è individuato il collaudatore delle strutture per la redazione del collaudo statico. </a:t>
            </a:r>
            <a:r>
              <a:rPr lang="it-IT" u="sng" dirty="0" smtClean="0"/>
              <a:t>Per accertata carenza nell'organico della stazione appaltante ovvero di altre amministrazioni pubbliche, le stazioni appaltanti individuano i componenti con le procedure di cui all'articolo 31, comma 8.</a:t>
            </a:r>
            <a:endParaRPr lang="it-IT" u="sng" dirty="0"/>
          </a:p>
        </p:txBody>
      </p:sp>
    </p:spTree>
    <p:extLst>
      <p:ext uri="{BB962C8B-B14F-4D97-AF65-F5344CB8AC3E}">
        <p14:creationId xmlns:p14="http://schemas.microsoft.com/office/powerpoint/2010/main" val="407174547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a:bodyPr>
          <a:lstStyle/>
          <a:p>
            <a:pPr algn="ctr" eaLnBrk="0" fontAlgn="base" hangingPunct="0">
              <a:lnSpc>
                <a:spcPct val="100000"/>
              </a:lnSpc>
              <a:spcAft>
                <a:spcPct val="0"/>
              </a:spcAft>
            </a:pPr>
            <a:r>
              <a:rPr lang="it-IT" sz="2400" b="1" dirty="0">
                <a:latin typeface="Verdana" panose="020B0604030504040204" pitchFamily="34" charset="0"/>
                <a:ea typeface="MS Mincho" panose="02020609040205080304" pitchFamily="49" charset="-128"/>
                <a:cs typeface="Times New Roman" panose="02020603050405020304" pitchFamily="18" charset="0"/>
              </a:rPr>
              <a:t>Situazioni particolari determinate da inadempienze appaltatore</a:t>
            </a:r>
          </a:p>
        </p:txBody>
      </p:sp>
      <p:graphicFrame>
        <p:nvGraphicFramePr>
          <p:cNvPr id="4" name="Segnaposto contenuto 3"/>
          <p:cNvGraphicFramePr>
            <a:graphicFrameLocks noGrp="1"/>
          </p:cNvGraphicFramePr>
          <p:nvPr>
            <p:ph idx="1"/>
            <p:extLst>
              <p:ext uri="{D42A27DB-BD31-4B8C-83A1-F6EECF244321}">
                <p14:modId xmlns:p14="http://schemas.microsoft.com/office/powerpoint/2010/main" val="999211885"/>
              </p:ext>
            </p:extLst>
          </p:nvPr>
        </p:nvGraphicFramePr>
        <p:xfrm>
          <a:off x="476517" y="1519708"/>
          <a:ext cx="11204620" cy="5125790"/>
        </p:xfrm>
        <a:graphic>
          <a:graphicData uri="http://schemas.openxmlformats.org/drawingml/2006/table">
            <a:tbl>
              <a:tblPr firstRow="1" firstCol="1" bandRow="1">
                <a:tableStyleId>{5C22544A-7EE6-4342-B048-85BDC9FD1C3A}</a:tableStyleId>
              </a:tblPr>
              <a:tblGrid>
                <a:gridCol w="2800961"/>
                <a:gridCol w="2800961"/>
                <a:gridCol w="2800961"/>
                <a:gridCol w="2801737"/>
              </a:tblGrid>
              <a:tr h="1417301">
                <a:tc>
                  <a:txBody>
                    <a:bodyPr/>
                    <a:lstStyle/>
                    <a:p>
                      <a:pPr algn="just">
                        <a:spcAft>
                          <a:spcPts val="0"/>
                        </a:spcAft>
                      </a:pPr>
                      <a:r>
                        <a:rPr lang="it-IT" sz="1400" dirty="0">
                          <a:effectLst/>
                        </a:rPr>
                        <a:t>Art. 30, comma 5</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Intervento della SA come sostituto contributivo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Dirigente / RdS</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Atti previsti da Circolare Min Lavoro 3/2012</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824109">
                <a:tc>
                  <a:txBody>
                    <a:bodyPr/>
                    <a:lstStyle/>
                    <a:p>
                      <a:pPr algn="just">
                        <a:spcAft>
                          <a:spcPts val="0"/>
                        </a:spcAft>
                      </a:pPr>
                      <a:r>
                        <a:rPr lang="it-IT" sz="1400">
                          <a:effectLst/>
                        </a:rPr>
                        <a:t> </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Verifica dell’eventuale debito presso l’erario (valore 5.000)</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Dirigente/</a:t>
                      </a:r>
                      <a:r>
                        <a:rPr lang="it-IT" sz="1400" dirty="0" err="1">
                          <a:effectLst/>
                        </a:rPr>
                        <a:t>RdS</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 </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824109">
                <a:tc>
                  <a:txBody>
                    <a:bodyPr/>
                    <a:lstStyle/>
                    <a:p>
                      <a:pPr algn="just">
                        <a:spcAft>
                          <a:spcPts val="0"/>
                        </a:spcAft>
                      </a:pPr>
                      <a:r>
                        <a:rPr lang="it-IT" sz="1400">
                          <a:effectLst/>
                        </a:rPr>
                        <a:t>Art. 30, comma 6</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Intervento della SA come sostituto retributivo</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Dirigente/</a:t>
                      </a:r>
                      <a:r>
                        <a:rPr lang="it-IT" sz="1400" dirty="0" err="1">
                          <a:effectLst/>
                        </a:rPr>
                        <a:t>RdS</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 </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412054">
                <a:tc gridSpan="4">
                  <a:txBody>
                    <a:bodyPr/>
                    <a:lstStyle/>
                    <a:p>
                      <a:pPr algn="ctr">
                        <a:spcAft>
                          <a:spcPts val="0"/>
                        </a:spcAft>
                      </a:pPr>
                      <a:r>
                        <a:rPr lang="it-IT" sz="1400" b="1" dirty="0">
                          <a:solidFill>
                            <a:schemeClr val="tx1"/>
                          </a:solidFill>
                          <a:effectLst/>
                        </a:rPr>
                        <a:t>Controlli ulteriori</a:t>
                      </a:r>
                      <a:endParaRPr lang="it-IT" sz="1400" b="1" dirty="0">
                        <a:solidFill>
                          <a:schemeClr val="tx1"/>
                        </a:solidFill>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hMerge="1">
                  <a:txBody>
                    <a:bodyPr/>
                    <a:lstStyle/>
                    <a:p>
                      <a:endParaRPr lang="it-IT"/>
                    </a:p>
                  </a:txBody>
                  <a:tcPr/>
                </a:tc>
                <a:tc hMerge="1">
                  <a:txBody>
                    <a:bodyPr/>
                    <a:lstStyle/>
                    <a:p>
                      <a:endParaRPr lang="it-IT"/>
                    </a:p>
                  </a:txBody>
                  <a:tcPr/>
                </a:tc>
                <a:tc hMerge="1">
                  <a:txBody>
                    <a:bodyPr/>
                    <a:lstStyle/>
                    <a:p>
                      <a:endParaRPr lang="it-IT"/>
                    </a:p>
                  </a:txBody>
                  <a:tcPr/>
                </a:tc>
              </a:tr>
              <a:tr h="1236163">
                <a:tc>
                  <a:txBody>
                    <a:bodyPr/>
                    <a:lstStyle/>
                    <a:p>
                      <a:pPr algn="just">
                        <a:spcAft>
                          <a:spcPts val="0"/>
                        </a:spcAft>
                      </a:pPr>
                      <a:r>
                        <a:rPr lang="it-IT" sz="1400">
                          <a:effectLst/>
                        </a:rPr>
                        <a:t>Art. 31, comma 12</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Definizione di direttiva per controlli ulteriori su appalto (controlli a sorpresa, casuali, ecc.)</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Dirigente/RdS</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Atto di direttiva</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412054">
                <a:tc>
                  <a:txBody>
                    <a:bodyPr/>
                    <a:lstStyle/>
                    <a:p>
                      <a:pPr algn="just">
                        <a:spcAft>
                          <a:spcPts val="0"/>
                        </a:spcAft>
                      </a:pPr>
                      <a:r>
                        <a:rPr lang="it-IT" sz="1400">
                          <a:effectLst/>
                        </a:rPr>
                        <a:t>Direttiva Dirigente / RdS</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Sviluppo dei controlli ulteriori</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RUP / DL / DE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Verbali di controllo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bl>
          </a:graphicData>
        </a:graphic>
      </p:graphicFrame>
    </p:spTree>
    <p:extLst>
      <p:ext uri="{BB962C8B-B14F-4D97-AF65-F5344CB8AC3E}">
        <p14:creationId xmlns:p14="http://schemas.microsoft.com/office/powerpoint/2010/main" val="44927685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Segnaposto contenuto 3"/>
          <p:cNvGraphicFramePr>
            <a:graphicFrameLocks noGrp="1"/>
          </p:cNvGraphicFramePr>
          <p:nvPr>
            <p:ph idx="1"/>
            <p:extLst>
              <p:ext uri="{D42A27DB-BD31-4B8C-83A1-F6EECF244321}">
                <p14:modId xmlns:p14="http://schemas.microsoft.com/office/powerpoint/2010/main" val="3366127647"/>
              </p:ext>
            </p:extLst>
          </p:nvPr>
        </p:nvGraphicFramePr>
        <p:xfrm>
          <a:off x="334852" y="770328"/>
          <a:ext cx="11165981" cy="5866778"/>
        </p:xfrm>
        <a:graphic>
          <a:graphicData uri="http://schemas.openxmlformats.org/drawingml/2006/table">
            <a:tbl>
              <a:tblPr firstRow="1" firstCol="1" bandRow="1">
                <a:tableStyleId>{5C22544A-7EE6-4342-B048-85BDC9FD1C3A}</a:tableStyleId>
              </a:tblPr>
              <a:tblGrid>
                <a:gridCol w="2791302"/>
                <a:gridCol w="2791302"/>
                <a:gridCol w="2791302"/>
                <a:gridCol w="2792075"/>
              </a:tblGrid>
              <a:tr h="584284">
                <a:tc>
                  <a:txBody>
                    <a:bodyPr/>
                    <a:lstStyle/>
                    <a:p>
                      <a:pPr algn="ctr">
                        <a:spcAft>
                          <a:spcPts val="0"/>
                        </a:spcAft>
                      </a:pPr>
                      <a:r>
                        <a:rPr lang="it-IT" sz="1400" dirty="0">
                          <a:effectLst/>
                        </a:rPr>
                        <a:t>Riferimento normativo</a:t>
                      </a:r>
                    </a:p>
                    <a:p>
                      <a:pPr algn="ctr">
                        <a:spcAft>
                          <a:spcPts val="0"/>
                        </a:spcAft>
                      </a:pPr>
                      <a:r>
                        <a:rPr lang="it-IT" sz="1400" dirty="0">
                          <a:effectLst/>
                        </a:rPr>
                        <a:t>(Codice dei contratti pubblici)</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ctr">
                        <a:spcAft>
                          <a:spcPts val="0"/>
                        </a:spcAft>
                      </a:pPr>
                      <a:r>
                        <a:rPr lang="it-IT" sz="1400" dirty="0">
                          <a:effectLst/>
                        </a:rPr>
                        <a:t>Sviluppo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ctr">
                        <a:spcAft>
                          <a:spcPts val="0"/>
                        </a:spcAft>
                      </a:pPr>
                      <a:r>
                        <a:rPr lang="it-IT" sz="1400" dirty="0">
                          <a:effectLst/>
                        </a:rPr>
                        <a:t>Responsabile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ctr">
                        <a:spcAft>
                          <a:spcPts val="0"/>
                        </a:spcAft>
                      </a:pPr>
                      <a:r>
                        <a:rPr lang="it-IT" sz="1400" dirty="0">
                          <a:effectLst/>
                        </a:rPr>
                        <a:t>Atto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825709">
                <a:tc>
                  <a:txBody>
                    <a:bodyPr/>
                    <a:lstStyle/>
                    <a:p>
                      <a:pPr algn="just">
                        <a:spcAft>
                          <a:spcPts val="0"/>
                        </a:spcAft>
                      </a:pPr>
                      <a:r>
                        <a:rPr lang="en-US" sz="1400" dirty="0">
                          <a:effectLst/>
                        </a:rPr>
                        <a:t>Art. 102, comma 1 </a:t>
                      </a:r>
                      <a:r>
                        <a:rPr lang="en-US" sz="1400" dirty="0" err="1">
                          <a:effectLst/>
                        </a:rPr>
                        <a:t>d.lgs</a:t>
                      </a:r>
                      <a:r>
                        <a:rPr lang="en-US" sz="1400" dirty="0">
                          <a:effectLst/>
                        </a:rPr>
                        <a:t>. n. 50/2016</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Controllo generale su esecuzione appalto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600" dirty="0">
                          <a:effectLst/>
                        </a:rPr>
                        <a:t>RUP/DL</a:t>
                      </a:r>
                      <a:endParaRPr lang="it-IT" sz="16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Attività generali di controllo sull’esecuzione, </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1296974">
                <a:tc>
                  <a:txBody>
                    <a:bodyPr/>
                    <a:lstStyle/>
                    <a:p>
                      <a:pPr algn="just">
                        <a:spcAft>
                          <a:spcPts val="0"/>
                        </a:spcAft>
                      </a:pPr>
                      <a:r>
                        <a:rPr lang="it-IT" sz="1400" dirty="0">
                          <a:effectLst/>
                        </a:rPr>
                        <a:t>Art. 102, comma 6</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Nomina dei collaudatori/verificatori di conformità</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Istruttoria e proposta da parte del RUP</a:t>
                      </a:r>
                    </a:p>
                    <a:p>
                      <a:pPr algn="just">
                        <a:spcAft>
                          <a:spcPts val="0"/>
                        </a:spcAft>
                      </a:pPr>
                      <a:r>
                        <a:rPr lang="it-IT" sz="1400" dirty="0">
                          <a:effectLst/>
                        </a:rPr>
                        <a:t> </a:t>
                      </a:r>
                    </a:p>
                    <a:p>
                      <a:pPr algn="just">
                        <a:spcAft>
                          <a:spcPts val="0"/>
                        </a:spcAft>
                      </a:pPr>
                      <a:r>
                        <a:rPr lang="it-IT" sz="1400" dirty="0">
                          <a:effectLst/>
                        </a:rPr>
                        <a:t>Dirigente/</a:t>
                      </a:r>
                      <a:r>
                        <a:rPr lang="it-IT" sz="1400" dirty="0" err="1">
                          <a:effectLst/>
                        </a:rPr>
                        <a:t>RdS</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Atto di nomina (e richiesta di autorizzazione a PA di appartenenza)</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2064275">
                <a:tc>
                  <a:txBody>
                    <a:bodyPr/>
                    <a:lstStyle/>
                    <a:p>
                      <a:pPr algn="just">
                        <a:spcAft>
                          <a:spcPts val="0"/>
                        </a:spcAft>
                      </a:pPr>
                      <a:r>
                        <a:rPr lang="en-US" sz="1400" dirty="0">
                          <a:effectLst/>
                        </a:rPr>
                        <a:t>Art. 102, comma 2</a:t>
                      </a:r>
                      <a:endParaRPr lang="it-IT" sz="1400" dirty="0">
                        <a:effectLst/>
                      </a:endParaRPr>
                    </a:p>
                    <a:p>
                      <a:pPr algn="just">
                        <a:spcAft>
                          <a:spcPts val="0"/>
                        </a:spcAft>
                      </a:pPr>
                      <a:r>
                        <a:rPr lang="en-US" sz="1400" dirty="0">
                          <a:effectLst/>
                        </a:rPr>
                        <a:t> </a:t>
                      </a:r>
                      <a:endParaRPr lang="it-IT" sz="1400" dirty="0">
                        <a:effectLst/>
                      </a:endParaRPr>
                    </a:p>
                    <a:p>
                      <a:pPr algn="just">
                        <a:spcAft>
                          <a:spcPts val="0"/>
                        </a:spcAft>
                      </a:pPr>
                      <a:r>
                        <a:rPr lang="en-US" sz="1400" dirty="0">
                          <a:effectLst/>
                        </a:rPr>
                        <a:t>Art. 216, comma 16 </a:t>
                      </a:r>
                      <a:r>
                        <a:rPr lang="en-US" sz="1400" dirty="0" err="1">
                          <a:effectLst/>
                        </a:rPr>
                        <a:t>quindi</a:t>
                      </a:r>
                      <a:r>
                        <a:rPr lang="en-US" sz="1400" dirty="0">
                          <a:effectLst/>
                        </a:rPr>
                        <a:t> </a:t>
                      </a:r>
                      <a:r>
                        <a:rPr lang="en-US" sz="1400" dirty="0" err="1">
                          <a:effectLst/>
                        </a:rPr>
                        <a:t>artt</a:t>
                      </a:r>
                      <a:r>
                        <a:rPr lang="en-US" sz="1400" dirty="0">
                          <a:effectLst/>
                        </a:rPr>
                        <a:t>. 215-238 </a:t>
                      </a:r>
                      <a:r>
                        <a:rPr lang="en-US" sz="1400" dirty="0" err="1">
                          <a:effectLst/>
                        </a:rPr>
                        <a:t>d.P.R</a:t>
                      </a:r>
                      <a:r>
                        <a:rPr lang="en-US" sz="1400" dirty="0">
                          <a:effectLst/>
                        </a:rPr>
                        <a:t>. 207/2010</a:t>
                      </a:r>
                      <a:endParaRPr lang="it-IT" sz="1400" dirty="0">
                        <a:effectLst/>
                      </a:endParaRPr>
                    </a:p>
                    <a:p>
                      <a:pPr algn="just">
                        <a:spcAft>
                          <a:spcPts val="0"/>
                        </a:spcAft>
                      </a:pPr>
                      <a:r>
                        <a:rPr lang="en-US" sz="1400" dirty="0">
                          <a:effectLst/>
                        </a:rPr>
                        <a:t> </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Svolgimento attività collaudo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kern="1200" dirty="0">
                          <a:solidFill>
                            <a:schemeClr val="dk1"/>
                          </a:solidFill>
                          <a:effectLst/>
                          <a:latin typeface="+mn-lt"/>
                          <a:ea typeface="+mn-ea"/>
                          <a:cs typeface="+mn-cs"/>
                        </a:rPr>
                        <a:t>Collaudatori</a:t>
                      </a:r>
                    </a:p>
                  </a:txBody>
                  <a:tcPr marL="68580" marR="68580" marT="0" marB="0"/>
                </a:tc>
                <a:tc>
                  <a:txBody>
                    <a:bodyPr/>
                    <a:lstStyle/>
                    <a:p>
                      <a:pPr algn="just">
                        <a:spcAft>
                          <a:spcPts val="0"/>
                        </a:spcAft>
                      </a:pPr>
                      <a:r>
                        <a:rPr lang="it-IT" sz="1400" dirty="0">
                          <a:effectLst/>
                        </a:rPr>
                        <a:t>Verbale di collaudo </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1095536">
                <a:tc>
                  <a:txBody>
                    <a:bodyPr/>
                    <a:lstStyle/>
                    <a:p>
                      <a:pPr algn="just">
                        <a:spcAft>
                          <a:spcPts val="0"/>
                        </a:spcAft>
                      </a:pPr>
                      <a:r>
                        <a:rPr lang="it-IT" sz="1400" dirty="0">
                          <a:effectLst/>
                        </a:rPr>
                        <a:t>Schema contratto (previsioni particolari)</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Svolgimento verifiche conformità esecuzione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DL</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Verbale di verifica di conformità dell’esecuzione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bl>
          </a:graphicData>
        </a:graphic>
      </p:graphicFrame>
      <p:sp>
        <p:nvSpPr>
          <p:cNvPr id="5" name="Rectangle 1"/>
          <p:cNvSpPr>
            <a:spLocks noGrp="1" noChangeArrowheads="1"/>
          </p:cNvSpPr>
          <p:nvPr>
            <p:ph type="title"/>
          </p:nvPr>
        </p:nvSpPr>
        <p:spPr bwMode="auto">
          <a:xfrm>
            <a:off x="-1309820" y="226042"/>
            <a:ext cx="12652481" cy="83099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just" defTabSz="914400" rtl="0" eaLnBrk="0" fontAlgn="base" latinLnBrk="0" hangingPunct="0">
              <a:lnSpc>
                <a:spcPct val="100000"/>
              </a:lnSpc>
              <a:spcBef>
                <a:spcPct val="0"/>
              </a:spcBef>
              <a:spcAft>
                <a:spcPct val="0"/>
              </a:spcAft>
              <a:buClrTx/>
              <a:buSzTx/>
              <a:buFontTx/>
              <a:buNone/>
              <a:tabLst/>
            </a:pPr>
            <a:r>
              <a:rPr kumimoji="0" lang="it-IT" sz="1000" b="1" i="0" u="none" strike="noStrike" cap="none" normalizeH="0" baseline="0" dirty="0" smtClean="0">
                <a:ln>
                  <a:noFill/>
                </a:ln>
                <a:solidFill>
                  <a:schemeClr val="tx1"/>
                </a:solidFill>
                <a:effectLst/>
                <a:latin typeface="Verdana" panose="020B0604030504040204" pitchFamily="34" charset="0"/>
                <a:ea typeface="MS Mincho" panose="02020609040205080304" pitchFamily="49" charset="-128"/>
                <a:cs typeface="Times New Roman" panose="02020603050405020304" pitchFamily="18" charset="0"/>
              </a:rPr>
              <a:t>                                                                                                                                   </a:t>
            </a:r>
            <a:r>
              <a:rPr kumimoji="0" lang="it-IT" sz="2400" b="1" i="0" u="none" strike="noStrike" cap="none" normalizeH="0" baseline="0" dirty="0" smtClean="0">
                <a:ln>
                  <a:noFill/>
                </a:ln>
                <a:solidFill>
                  <a:schemeClr val="tx1"/>
                </a:solidFill>
                <a:effectLst/>
                <a:latin typeface="Verdana" panose="020B0604030504040204" pitchFamily="34" charset="0"/>
                <a:ea typeface="MS Mincho" panose="02020609040205080304" pitchFamily="49" charset="-128"/>
                <a:cs typeface="Times New Roman" panose="02020603050405020304" pitchFamily="18" charset="0"/>
              </a:rPr>
              <a:t>Collaudi appalti lavori</a:t>
            </a:r>
            <a:endParaRPr kumimoji="0" lang="it-IT" sz="2400" b="0" i="0" u="none" strike="noStrike" cap="none" normalizeH="0" baseline="0" dirty="0" smtClean="0">
              <a:ln>
                <a:noFill/>
              </a:ln>
              <a:solidFill>
                <a:schemeClr val="tx1"/>
              </a:solidFill>
              <a:effectLst/>
            </a:endParaRPr>
          </a:p>
          <a:p>
            <a:pPr marL="0" marR="0" lvl="0" indent="0" algn="just" defTabSz="914400" rtl="0" eaLnBrk="0" fontAlgn="base" latinLnBrk="0" hangingPunct="0">
              <a:lnSpc>
                <a:spcPct val="100000"/>
              </a:lnSpc>
              <a:spcBef>
                <a:spcPct val="0"/>
              </a:spcBef>
              <a:spcAft>
                <a:spcPct val="0"/>
              </a:spcAft>
              <a:buClrTx/>
              <a:buSzTx/>
              <a:buFontTx/>
              <a:buNone/>
              <a:tabLst/>
            </a:pPr>
            <a:endParaRPr kumimoji="0" lang="it-IT" sz="2400" b="0" i="0" u="none" strike="noStrike" cap="none" normalizeH="0" baseline="0" dirty="0" smtClean="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292371406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786684" y="0"/>
            <a:ext cx="10515600" cy="1325563"/>
          </a:xfrm>
        </p:spPr>
        <p:txBody>
          <a:bodyPr/>
          <a:lstStyle/>
          <a:p>
            <a:pPr algn="ctr"/>
            <a:r>
              <a:rPr lang="it-IT" b="1" dirty="0"/>
              <a:t>Situazioni patologiche</a:t>
            </a:r>
            <a:r>
              <a:rPr lang="it-IT" b="1" dirty="0">
                <a:latin typeface="Verdana" panose="020B0604030504040204" pitchFamily="34" charset="0"/>
                <a:ea typeface="MS Mincho" panose="02020609040205080304" pitchFamily="49" charset="-128"/>
                <a:cs typeface="Times New Roman" panose="02020603050405020304" pitchFamily="18" charset="0"/>
              </a:rPr>
              <a:t/>
            </a:r>
            <a:br>
              <a:rPr lang="it-IT" b="1" dirty="0">
                <a:latin typeface="Verdana" panose="020B0604030504040204" pitchFamily="34" charset="0"/>
                <a:ea typeface="MS Mincho" panose="02020609040205080304" pitchFamily="49" charset="-128"/>
                <a:cs typeface="Times New Roman" panose="02020603050405020304" pitchFamily="18" charset="0"/>
              </a:rPr>
            </a:br>
            <a:endParaRPr lang="it-IT" b="1" dirty="0"/>
          </a:p>
        </p:txBody>
      </p:sp>
      <p:graphicFrame>
        <p:nvGraphicFramePr>
          <p:cNvPr id="4" name="Segnaposto contenuto 3"/>
          <p:cNvGraphicFramePr>
            <a:graphicFrameLocks noGrp="1"/>
          </p:cNvGraphicFramePr>
          <p:nvPr>
            <p:ph idx="1"/>
            <p:extLst>
              <p:ext uri="{D42A27DB-BD31-4B8C-83A1-F6EECF244321}">
                <p14:modId xmlns:p14="http://schemas.microsoft.com/office/powerpoint/2010/main" val="2018530545"/>
              </p:ext>
            </p:extLst>
          </p:nvPr>
        </p:nvGraphicFramePr>
        <p:xfrm>
          <a:off x="377780" y="798489"/>
          <a:ext cx="11333407" cy="5813987"/>
        </p:xfrm>
        <a:graphic>
          <a:graphicData uri="http://schemas.openxmlformats.org/drawingml/2006/table">
            <a:tbl>
              <a:tblPr firstRow="1" firstCol="1" bandRow="1">
                <a:tableStyleId>{5C22544A-7EE6-4342-B048-85BDC9FD1C3A}</a:tableStyleId>
              </a:tblPr>
              <a:tblGrid>
                <a:gridCol w="2833155"/>
                <a:gridCol w="2833155"/>
                <a:gridCol w="2833155"/>
                <a:gridCol w="2833942"/>
              </a:tblGrid>
              <a:tr h="187602">
                <a:tc gridSpan="4">
                  <a:txBody>
                    <a:bodyPr/>
                    <a:lstStyle/>
                    <a:p>
                      <a:pPr algn="ctr">
                        <a:spcAft>
                          <a:spcPts val="0"/>
                        </a:spcAft>
                      </a:pPr>
                      <a:endParaRPr lang="it-IT" sz="1400" dirty="0">
                        <a:solidFill>
                          <a:schemeClr val="tx1"/>
                        </a:solidFill>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hMerge="1">
                  <a:txBody>
                    <a:bodyPr/>
                    <a:lstStyle/>
                    <a:p>
                      <a:endParaRPr lang="it-IT"/>
                    </a:p>
                  </a:txBody>
                  <a:tcPr/>
                </a:tc>
                <a:tc hMerge="1">
                  <a:txBody>
                    <a:bodyPr/>
                    <a:lstStyle/>
                    <a:p>
                      <a:endParaRPr lang="it-IT"/>
                    </a:p>
                  </a:txBody>
                  <a:tcPr/>
                </a:tc>
                <a:tc hMerge="1">
                  <a:txBody>
                    <a:bodyPr/>
                    <a:lstStyle/>
                    <a:p>
                      <a:endParaRPr lang="it-IT"/>
                    </a:p>
                  </a:txBody>
                  <a:tcPr/>
                </a:tc>
              </a:tr>
              <a:tr h="1379708">
                <a:tc>
                  <a:txBody>
                    <a:bodyPr/>
                    <a:lstStyle/>
                    <a:p>
                      <a:pPr algn="just">
                        <a:spcAft>
                          <a:spcPts val="0"/>
                        </a:spcAft>
                      </a:pPr>
                      <a:r>
                        <a:rPr lang="it-IT" sz="1400" strike="noStrike" dirty="0">
                          <a:effectLst/>
                        </a:rPr>
                        <a:t>Art. 113-bis, comma 2</a:t>
                      </a:r>
                    </a:p>
                    <a:p>
                      <a:pPr algn="just">
                        <a:spcAft>
                          <a:spcPts val="0"/>
                        </a:spcAft>
                      </a:pPr>
                      <a:r>
                        <a:rPr lang="it-IT" sz="1400" strike="noStrike" dirty="0">
                          <a:effectLst/>
                        </a:rPr>
                        <a:t>Contratto di appalto (definizione specifica penali)</a:t>
                      </a:r>
                    </a:p>
                    <a:p>
                      <a:pPr algn="just">
                        <a:spcAft>
                          <a:spcPts val="0"/>
                        </a:spcAft>
                      </a:pPr>
                      <a:r>
                        <a:rPr lang="it-IT" sz="1400" strike="noStrike" dirty="0">
                          <a:effectLst/>
                        </a:rPr>
                        <a:t>Linee-guida </a:t>
                      </a:r>
                      <a:r>
                        <a:rPr lang="it-IT" sz="1400" strike="noStrike" dirty="0" err="1">
                          <a:effectLst/>
                        </a:rPr>
                        <a:t>Anac</a:t>
                      </a:r>
                      <a:r>
                        <a:rPr lang="it-IT" sz="1400" strike="noStrike" dirty="0">
                          <a:effectLst/>
                        </a:rPr>
                        <a:t> 3</a:t>
                      </a:r>
                      <a:endParaRPr lang="it-IT" sz="1400" strike="noStrike"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dirty="0">
                          <a:effectLst/>
                        </a:rPr>
                        <a:t>Applicazione penali per ritardo esecuzione prestazioni contrattuali</a:t>
                      </a:r>
                      <a:endParaRPr lang="it-IT" sz="1400" strike="noStrike"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dirty="0">
                          <a:effectLst/>
                        </a:rPr>
                        <a:t>RUP</a:t>
                      </a:r>
                      <a:endParaRPr lang="it-IT" sz="1400" strike="noStrike"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dirty="0">
                          <a:effectLst/>
                        </a:rPr>
                        <a:t>Atti contestazione penali</a:t>
                      </a:r>
                      <a:endParaRPr lang="it-IT" sz="1400" strike="noStrike"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1379708">
                <a:tc>
                  <a:txBody>
                    <a:bodyPr/>
                    <a:lstStyle/>
                    <a:p>
                      <a:pPr algn="just">
                        <a:spcAft>
                          <a:spcPts val="0"/>
                        </a:spcAft>
                      </a:pPr>
                      <a:r>
                        <a:rPr lang="it-IT" sz="1400" strike="noStrike">
                          <a:effectLst/>
                        </a:rPr>
                        <a:t>Contratto di appalto</a:t>
                      </a:r>
                    </a:p>
                    <a:p>
                      <a:pPr algn="just">
                        <a:spcAft>
                          <a:spcPts val="0"/>
                        </a:spcAft>
                      </a:pPr>
                      <a:r>
                        <a:rPr lang="it-IT" sz="1400" strike="noStrike">
                          <a:effectLst/>
                        </a:rPr>
                        <a:t>(definizione di penali per altri inadempimenti di minore gravità)</a:t>
                      </a:r>
                    </a:p>
                    <a:p>
                      <a:pPr algn="just">
                        <a:spcAft>
                          <a:spcPts val="0"/>
                        </a:spcAft>
                      </a:pPr>
                      <a:r>
                        <a:rPr lang="it-IT" sz="1400" strike="noStrike">
                          <a:effectLst/>
                        </a:rPr>
                        <a:t>Linee-guida Anac n. 3</a:t>
                      </a:r>
                      <a:endParaRPr lang="it-IT" sz="1400" strike="noStrike">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a:effectLst/>
                        </a:rPr>
                        <a:t>Applicazione penali per altri inadempimenti non gravi</a:t>
                      </a:r>
                      <a:endParaRPr lang="it-IT" sz="1400" strike="noStrike">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a:effectLst/>
                        </a:rPr>
                        <a:t>RUP</a:t>
                      </a:r>
                      <a:endParaRPr lang="it-IT" sz="1400" strike="noStrike">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dirty="0">
                          <a:effectLst/>
                        </a:rPr>
                        <a:t>Atti applicazione penali</a:t>
                      </a:r>
                      <a:endParaRPr lang="it-IT" sz="1400" strike="noStrike"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689854">
                <a:tc>
                  <a:txBody>
                    <a:bodyPr/>
                    <a:lstStyle/>
                    <a:p>
                      <a:pPr algn="just">
                        <a:spcAft>
                          <a:spcPts val="0"/>
                        </a:spcAft>
                      </a:pPr>
                      <a:r>
                        <a:rPr lang="it-IT" sz="1400" strike="noStrike">
                          <a:effectLst/>
                        </a:rPr>
                        <a:t>Art. 108, comma 3</a:t>
                      </a:r>
                      <a:endParaRPr lang="it-IT" sz="1400" strike="noStrike">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a:effectLst/>
                        </a:rPr>
                        <a:t>Relazione su inadempimento comportante risoluzione</a:t>
                      </a:r>
                      <a:endParaRPr lang="it-IT" sz="1400" strike="noStrike">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a:effectLst/>
                        </a:rPr>
                        <a:t>DL</a:t>
                      </a:r>
                      <a:endParaRPr lang="it-IT" sz="1400" strike="noStrike">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dirty="0">
                          <a:effectLst/>
                        </a:rPr>
                        <a:t>Relazione</a:t>
                      </a:r>
                      <a:endParaRPr lang="it-IT" sz="1400" strike="noStrike"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1724637">
                <a:tc>
                  <a:txBody>
                    <a:bodyPr/>
                    <a:lstStyle/>
                    <a:p>
                      <a:pPr algn="just">
                        <a:spcAft>
                          <a:spcPts val="0"/>
                        </a:spcAft>
                      </a:pPr>
                      <a:r>
                        <a:rPr lang="it-IT" sz="1400" strike="noStrike">
                          <a:effectLst/>
                        </a:rPr>
                        <a:t>Art. 108, comma 3</a:t>
                      </a:r>
                      <a:endParaRPr lang="it-IT" sz="1400" strike="noStrike">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a:effectLst/>
                        </a:rPr>
                        <a:t>Procedimento per contestare risoluzione</a:t>
                      </a:r>
                      <a:endParaRPr lang="it-IT" sz="1400" strike="noStrike">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a:effectLst/>
                        </a:rPr>
                        <a:t>RUP</a:t>
                      </a:r>
                      <a:endParaRPr lang="it-IT" sz="1400" strike="noStrike">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dirty="0">
                          <a:effectLst/>
                        </a:rPr>
                        <a:t>Attività di interlocuzione con appaltatore (diffida, accertamenti, ecc.)</a:t>
                      </a:r>
                    </a:p>
                    <a:p>
                      <a:pPr algn="just">
                        <a:spcAft>
                          <a:spcPts val="0"/>
                        </a:spcAft>
                      </a:pPr>
                      <a:r>
                        <a:rPr lang="it-IT" sz="1400" strike="noStrike" dirty="0">
                          <a:effectLst/>
                        </a:rPr>
                        <a:t> </a:t>
                      </a:r>
                    </a:p>
                    <a:p>
                      <a:pPr algn="just">
                        <a:spcAft>
                          <a:spcPts val="0"/>
                        </a:spcAft>
                      </a:pPr>
                      <a:r>
                        <a:rPr lang="it-IT" sz="1400" strike="noStrike" dirty="0">
                          <a:effectLst/>
                        </a:rPr>
                        <a:t> </a:t>
                      </a:r>
                      <a:endParaRPr lang="it-IT" sz="1400" strike="noStrike"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344927">
                <a:tc>
                  <a:txBody>
                    <a:bodyPr/>
                    <a:lstStyle/>
                    <a:p>
                      <a:pPr algn="just">
                        <a:spcAft>
                          <a:spcPts val="0"/>
                        </a:spcAft>
                      </a:pPr>
                      <a:r>
                        <a:rPr lang="it-IT" sz="1400" strike="noStrike">
                          <a:effectLst/>
                        </a:rPr>
                        <a:t>Art. 108, comma 3</a:t>
                      </a:r>
                      <a:endParaRPr lang="it-IT" sz="1400" strike="noStrike">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dirty="0">
                          <a:effectLst/>
                        </a:rPr>
                        <a:t>Formalizzazione della risoluzione</a:t>
                      </a:r>
                      <a:endParaRPr lang="it-IT" sz="1400" strike="noStrike"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strike="noStrike" dirty="0">
                          <a:effectLst/>
                        </a:rPr>
                        <a:t>Dirigente/</a:t>
                      </a:r>
                      <a:r>
                        <a:rPr lang="it-IT" sz="1400" strike="noStrike" dirty="0" err="1">
                          <a:effectLst/>
                        </a:rPr>
                        <a:t>RdS</a:t>
                      </a:r>
                      <a:endParaRPr lang="it-IT" sz="1400" strike="noStrike"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marL="0" marR="0" indent="0" algn="just" defTabSz="914400" rtl="0" eaLnBrk="1" fontAlgn="auto" latinLnBrk="0" hangingPunct="1">
                        <a:lnSpc>
                          <a:spcPct val="100000"/>
                        </a:lnSpc>
                        <a:spcBef>
                          <a:spcPts val="0"/>
                        </a:spcBef>
                        <a:spcAft>
                          <a:spcPts val="0"/>
                        </a:spcAft>
                        <a:buClrTx/>
                        <a:buSzTx/>
                        <a:buFontTx/>
                        <a:buNone/>
                        <a:tabLst/>
                        <a:defRPr/>
                      </a:pPr>
                      <a:r>
                        <a:rPr lang="it-IT" sz="1400" strike="noStrike" dirty="0">
                          <a:effectLst/>
                        </a:rPr>
                        <a:t> </a:t>
                      </a:r>
                      <a:r>
                        <a:rPr lang="it-IT" sz="1400" strike="noStrike" dirty="0" smtClean="0">
                          <a:effectLst/>
                        </a:rPr>
                        <a:t>Proposta di risoluzione</a:t>
                      </a:r>
                    </a:p>
                    <a:p>
                      <a:pPr algn="just">
                        <a:spcAft>
                          <a:spcPts val="0"/>
                        </a:spcAft>
                      </a:pPr>
                      <a:endParaRPr lang="it-IT" sz="1400" strike="noStrike"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bl>
          </a:graphicData>
        </a:graphic>
      </p:graphicFrame>
    </p:spTree>
    <p:extLst>
      <p:ext uri="{BB962C8B-B14F-4D97-AF65-F5344CB8AC3E}">
        <p14:creationId xmlns:p14="http://schemas.microsoft.com/office/powerpoint/2010/main" val="317122660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Segnaposto contenuto 3"/>
          <p:cNvGraphicFramePr>
            <a:graphicFrameLocks noGrp="1"/>
          </p:cNvGraphicFramePr>
          <p:nvPr>
            <p:ph idx="1"/>
            <p:extLst>
              <p:ext uri="{D42A27DB-BD31-4B8C-83A1-F6EECF244321}">
                <p14:modId xmlns:p14="http://schemas.microsoft.com/office/powerpoint/2010/main" val="4013111422"/>
              </p:ext>
            </p:extLst>
          </p:nvPr>
        </p:nvGraphicFramePr>
        <p:xfrm>
          <a:off x="381761" y="1262130"/>
          <a:ext cx="11269014" cy="5331853"/>
        </p:xfrm>
        <a:graphic>
          <a:graphicData uri="http://schemas.openxmlformats.org/drawingml/2006/table">
            <a:tbl>
              <a:tblPr firstRow="1" firstCol="1" bandRow="1">
                <a:tableStyleId>{5C22544A-7EE6-4342-B048-85BDC9FD1C3A}</a:tableStyleId>
              </a:tblPr>
              <a:tblGrid>
                <a:gridCol w="2741834"/>
                <a:gridCol w="2842131"/>
                <a:gridCol w="2842131"/>
                <a:gridCol w="2842918"/>
              </a:tblGrid>
              <a:tr h="1329272">
                <a:tc>
                  <a:txBody>
                    <a:bodyPr/>
                    <a:lstStyle/>
                    <a:p>
                      <a:pPr algn="just">
                        <a:spcAft>
                          <a:spcPts val="0"/>
                        </a:spcAft>
                      </a:pPr>
                      <a:r>
                        <a:rPr lang="it-IT" sz="1400" dirty="0">
                          <a:effectLst/>
                        </a:rPr>
                        <a:t> </a:t>
                      </a:r>
                    </a:p>
                    <a:p>
                      <a:pPr algn="just">
                        <a:spcAft>
                          <a:spcPts val="0"/>
                        </a:spcAft>
                      </a:pPr>
                      <a:r>
                        <a:rPr lang="it-IT" sz="1400" dirty="0">
                          <a:effectLst/>
                        </a:rPr>
                        <a:t>Riferimento normativo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Sviluppo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Responsabile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Atto</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724633">
                <a:tc>
                  <a:txBody>
                    <a:bodyPr/>
                    <a:lstStyle/>
                    <a:p>
                      <a:pPr algn="just">
                        <a:spcAft>
                          <a:spcPts val="0"/>
                        </a:spcAft>
                      </a:pPr>
                      <a:r>
                        <a:rPr lang="en-US" sz="1400">
                          <a:effectLst/>
                        </a:rPr>
                        <a:t>Art. 102, comma 1 d.lgs. n. 50/2016</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Controllo generale su esecuzione appalto</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RUP/DE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Attività generali di controllo sull’esecuzione, </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1104048">
                <a:tc>
                  <a:txBody>
                    <a:bodyPr/>
                    <a:lstStyle/>
                    <a:p>
                      <a:pPr algn="just">
                        <a:spcAft>
                          <a:spcPts val="0"/>
                        </a:spcAft>
                      </a:pPr>
                      <a:r>
                        <a:rPr lang="it-IT" sz="1400">
                          <a:effectLst/>
                        </a:rPr>
                        <a:t>Art. 102, comma 6</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Nomina dei verificatori di conformità</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Istruttoria e proposta da parte del RUP</a:t>
                      </a:r>
                    </a:p>
                    <a:p>
                      <a:pPr algn="just">
                        <a:spcAft>
                          <a:spcPts val="0"/>
                        </a:spcAft>
                      </a:pPr>
                      <a:r>
                        <a:rPr lang="it-IT" sz="1400" dirty="0">
                          <a:effectLst/>
                        </a:rPr>
                        <a:t> </a:t>
                      </a:r>
                    </a:p>
                    <a:p>
                      <a:pPr algn="just">
                        <a:spcAft>
                          <a:spcPts val="0"/>
                        </a:spcAft>
                      </a:pPr>
                      <a:r>
                        <a:rPr lang="it-IT" sz="1400" dirty="0">
                          <a:effectLst/>
                        </a:rPr>
                        <a:t>Dirigente/</a:t>
                      </a:r>
                      <a:r>
                        <a:rPr lang="it-IT" sz="1400" dirty="0" err="1">
                          <a:effectLst/>
                        </a:rPr>
                        <a:t>RdS</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Atto di nomina (e richiesta di autorizzazione a PA di appartenenza)</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1449267">
                <a:tc>
                  <a:txBody>
                    <a:bodyPr/>
                    <a:lstStyle/>
                    <a:p>
                      <a:pPr algn="just">
                        <a:spcAft>
                          <a:spcPts val="0"/>
                        </a:spcAft>
                      </a:pPr>
                      <a:r>
                        <a:rPr lang="en-US" sz="1400">
                          <a:effectLst/>
                        </a:rPr>
                        <a:t>Art. 102, comma 2</a:t>
                      </a:r>
                      <a:endParaRPr lang="it-IT" sz="1400">
                        <a:effectLst/>
                      </a:endParaRPr>
                    </a:p>
                    <a:p>
                      <a:pPr algn="just">
                        <a:spcAft>
                          <a:spcPts val="0"/>
                        </a:spcAft>
                      </a:pPr>
                      <a:r>
                        <a:rPr lang="en-US" sz="1400">
                          <a:effectLst/>
                        </a:rPr>
                        <a:t> </a:t>
                      </a:r>
                      <a:endParaRPr lang="it-IT" sz="1400">
                        <a:effectLst/>
                      </a:endParaRPr>
                    </a:p>
                    <a:p>
                      <a:pPr algn="just">
                        <a:spcAft>
                          <a:spcPts val="0"/>
                        </a:spcAft>
                      </a:pPr>
                      <a:r>
                        <a:rPr lang="en-US" sz="1400">
                          <a:effectLst/>
                        </a:rPr>
                        <a:t>Art. 216, comma 16 quindi artt. 215-238 d.P.R. 207/2010</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Svolgimento attività verifica di conformità esecuzione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DE/Verificatori</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Verbale di collaudo </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724633">
                <a:tc>
                  <a:txBody>
                    <a:bodyPr/>
                    <a:lstStyle/>
                    <a:p>
                      <a:pPr algn="just">
                        <a:spcAft>
                          <a:spcPts val="0"/>
                        </a:spcAft>
                      </a:pPr>
                      <a:r>
                        <a:rPr lang="it-IT" sz="1400">
                          <a:effectLst/>
                        </a:rPr>
                        <a:t>Schema contratto (previsioni particolari)</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Svolgimento verifiche conformità esecuzione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 </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Verbale di verifica di conformità dell’esecuzione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bl>
          </a:graphicData>
        </a:graphic>
      </p:graphicFrame>
      <p:sp>
        <p:nvSpPr>
          <p:cNvPr id="5" name="Rectangle 1"/>
          <p:cNvSpPr>
            <a:spLocks noGrp="1" noChangeArrowheads="1"/>
          </p:cNvSpPr>
          <p:nvPr>
            <p:ph type="title"/>
          </p:nvPr>
        </p:nvSpPr>
        <p:spPr bwMode="auto">
          <a:xfrm>
            <a:off x="838200" y="658574"/>
            <a:ext cx="10812575" cy="73866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lang="it-IT" sz="2400" b="1" dirty="0">
                <a:latin typeface="Verdana" panose="020B0604030504040204" pitchFamily="34" charset="0"/>
                <a:ea typeface="MS Mincho" panose="02020609040205080304" pitchFamily="49" charset="-128"/>
                <a:cs typeface="Times New Roman" panose="02020603050405020304" pitchFamily="18" charset="0"/>
              </a:rPr>
              <a:t>Verifiche conformità esecuzione appalti forniture beni-servizi</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it-IT" sz="1800" b="0" i="0" u="none" strike="noStrike" cap="none" normalizeH="0" baseline="0" dirty="0" smtClean="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189974270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Segnaposto contenuto 5"/>
          <p:cNvGraphicFramePr>
            <a:graphicFrameLocks noGrp="1"/>
          </p:cNvGraphicFramePr>
          <p:nvPr>
            <p:ph idx="1"/>
            <p:extLst>
              <p:ext uri="{D42A27DB-BD31-4B8C-83A1-F6EECF244321}">
                <p14:modId xmlns:p14="http://schemas.microsoft.com/office/powerpoint/2010/main" val="2249360085"/>
              </p:ext>
            </p:extLst>
          </p:nvPr>
        </p:nvGraphicFramePr>
        <p:xfrm>
          <a:off x="669700" y="1197736"/>
          <a:ext cx="10972800" cy="5269152"/>
        </p:xfrm>
        <a:graphic>
          <a:graphicData uri="http://schemas.openxmlformats.org/drawingml/2006/table">
            <a:tbl>
              <a:tblPr firstRow="1" firstCol="1" bandRow="1">
                <a:tableStyleId>{5C22544A-7EE6-4342-B048-85BDC9FD1C3A}</a:tableStyleId>
              </a:tblPr>
              <a:tblGrid>
                <a:gridCol w="2743010"/>
                <a:gridCol w="2743010"/>
                <a:gridCol w="2743010"/>
                <a:gridCol w="2743770"/>
              </a:tblGrid>
              <a:tr h="465169">
                <a:tc gridSpan="4">
                  <a:txBody>
                    <a:bodyPr/>
                    <a:lstStyle/>
                    <a:p>
                      <a:pPr algn="ctr">
                        <a:spcAft>
                          <a:spcPts val="0"/>
                        </a:spcAft>
                      </a:pP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hMerge="1">
                  <a:txBody>
                    <a:bodyPr/>
                    <a:lstStyle/>
                    <a:p>
                      <a:endParaRPr lang="it-IT"/>
                    </a:p>
                  </a:txBody>
                  <a:tcPr/>
                </a:tc>
                <a:tc hMerge="1">
                  <a:txBody>
                    <a:bodyPr/>
                    <a:lstStyle/>
                    <a:p>
                      <a:endParaRPr lang="it-IT"/>
                    </a:p>
                  </a:txBody>
                  <a:tcPr/>
                </a:tc>
                <a:tc hMerge="1">
                  <a:txBody>
                    <a:bodyPr/>
                    <a:lstStyle/>
                    <a:p>
                      <a:endParaRPr lang="it-IT"/>
                    </a:p>
                  </a:txBody>
                  <a:tcPr/>
                </a:tc>
              </a:tr>
              <a:tr h="1139452">
                <a:tc>
                  <a:txBody>
                    <a:bodyPr/>
                    <a:lstStyle/>
                    <a:p>
                      <a:pPr algn="just">
                        <a:spcAft>
                          <a:spcPts val="0"/>
                        </a:spcAft>
                      </a:pPr>
                      <a:r>
                        <a:rPr lang="it-IT" sz="1400" dirty="0">
                          <a:effectLst/>
                        </a:rPr>
                        <a:t>Art. 113-bis, comma 2</a:t>
                      </a:r>
                    </a:p>
                    <a:p>
                      <a:pPr algn="just">
                        <a:spcAft>
                          <a:spcPts val="0"/>
                        </a:spcAft>
                      </a:pPr>
                      <a:r>
                        <a:rPr lang="it-IT" sz="1400" dirty="0">
                          <a:effectLst/>
                        </a:rPr>
                        <a:t>Contratto di appalto (definizione specifica penali)</a:t>
                      </a:r>
                    </a:p>
                    <a:p>
                      <a:pPr algn="just">
                        <a:spcAft>
                          <a:spcPts val="0"/>
                        </a:spcAft>
                      </a:pPr>
                      <a:r>
                        <a:rPr lang="it-IT" sz="1400" dirty="0">
                          <a:effectLst/>
                        </a:rPr>
                        <a:t>Linee-guida </a:t>
                      </a:r>
                      <a:r>
                        <a:rPr lang="it-IT" sz="1400" dirty="0" err="1">
                          <a:effectLst/>
                        </a:rPr>
                        <a:t>Anac</a:t>
                      </a:r>
                      <a:r>
                        <a:rPr lang="it-IT" sz="1400" dirty="0">
                          <a:effectLst/>
                        </a:rPr>
                        <a:t> 3</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Applicazione penali per ritardo esecuzione prestazioni contrattuali</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RUP</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Atti contestazione penali</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1428372">
                <a:tc>
                  <a:txBody>
                    <a:bodyPr/>
                    <a:lstStyle/>
                    <a:p>
                      <a:pPr algn="just">
                        <a:spcAft>
                          <a:spcPts val="0"/>
                        </a:spcAft>
                      </a:pPr>
                      <a:r>
                        <a:rPr lang="it-IT" sz="1400">
                          <a:effectLst/>
                        </a:rPr>
                        <a:t>Contratto di appalto</a:t>
                      </a:r>
                    </a:p>
                    <a:p>
                      <a:pPr algn="just">
                        <a:spcAft>
                          <a:spcPts val="0"/>
                        </a:spcAft>
                      </a:pPr>
                      <a:r>
                        <a:rPr lang="it-IT" sz="1400">
                          <a:effectLst/>
                        </a:rPr>
                        <a:t>(definizione di penali per altri inadempimenti di minore gravità)</a:t>
                      </a:r>
                    </a:p>
                    <a:p>
                      <a:pPr algn="just">
                        <a:spcAft>
                          <a:spcPts val="0"/>
                        </a:spcAft>
                      </a:pPr>
                      <a:r>
                        <a:rPr lang="it-IT" sz="1400">
                          <a:effectLst/>
                        </a:rPr>
                        <a:t> </a:t>
                      </a:r>
                    </a:p>
                    <a:p>
                      <a:pPr algn="just">
                        <a:spcAft>
                          <a:spcPts val="0"/>
                        </a:spcAft>
                      </a:pPr>
                      <a:r>
                        <a:rPr lang="it-IT" sz="1400">
                          <a:effectLst/>
                        </a:rPr>
                        <a:t>Linee-guida Anac n. 3</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Applicazione penali per altri inadempimenti non gravi</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RUP</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Atti applicazione penali</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569725">
                <a:tc>
                  <a:txBody>
                    <a:bodyPr/>
                    <a:lstStyle/>
                    <a:p>
                      <a:pPr algn="just">
                        <a:spcAft>
                          <a:spcPts val="0"/>
                        </a:spcAft>
                      </a:pPr>
                      <a:r>
                        <a:rPr lang="it-IT" sz="1400">
                          <a:effectLst/>
                        </a:rPr>
                        <a:t>Art. 108, comma 3</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Relazione su inadempimento comportante risoluzione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Relazione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1190310">
                <a:tc>
                  <a:txBody>
                    <a:bodyPr/>
                    <a:lstStyle/>
                    <a:p>
                      <a:pPr algn="just">
                        <a:spcAft>
                          <a:spcPts val="0"/>
                        </a:spcAft>
                      </a:pPr>
                      <a:r>
                        <a:rPr lang="it-IT" sz="1400">
                          <a:effectLst/>
                        </a:rPr>
                        <a:t>Art. 108, comma 3</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Procedimento per contestare risoluzione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RUP</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Attività di interlocuzione con appaltatore (diffida, accertamenti, ecc.)</a:t>
                      </a:r>
                    </a:p>
                    <a:p>
                      <a:pPr algn="just">
                        <a:spcAft>
                          <a:spcPts val="0"/>
                        </a:spcAft>
                      </a:pPr>
                      <a:r>
                        <a:rPr lang="it-IT" sz="1400" dirty="0">
                          <a:effectLst/>
                        </a:rPr>
                        <a:t> </a:t>
                      </a:r>
                    </a:p>
                  </a:txBody>
                  <a:tcPr marL="68580" marR="68580" marT="0" marB="0"/>
                </a:tc>
              </a:tr>
              <a:tr h="476124">
                <a:tc>
                  <a:txBody>
                    <a:bodyPr/>
                    <a:lstStyle/>
                    <a:p>
                      <a:pPr algn="just">
                        <a:spcAft>
                          <a:spcPts val="0"/>
                        </a:spcAft>
                      </a:pPr>
                      <a:r>
                        <a:rPr lang="it-IT" sz="1400">
                          <a:effectLst/>
                        </a:rPr>
                        <a:t>Art. 108, comma 3</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Formalizzazione della risoluzione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Dirigente/RdS</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marL="0" marR="0" indent="0" algn="just" defTabSz="914400" rtl="0" eaLnBrk="1" fontAlgn="auto" latinLnBrk="0" hangingPunct="1">
                        <a:lnSpc>
                          <a:spcPct val="100000"/>
                        </a:lnSpc>
                        <a:spcBef>
                          <a:spcPts val="0"/>
                        </a:spcBef>
                        <a:spcAft>
                          <a:spcPts val="0"/>
                        </a:spcAft>
                        <a:buClrTx/>
                        <a:buSzTx/>
                        <a:buFontTx/>
                        <a:buNone/>
                        <a:tabLst/>
                        <a:defRPr/>
                      </a:pPr>
                      <a:r>
                        <a:rPr lang="it-IT" sz="1400" dirty="0">
                          <a:effectLst/>
                        </a:rPr>
                        <a:t> </a:t>
                      </a:r>
                      <a:r>
                        <a:rPr lang="it-IT" sz="1400" dirty="0" smtClean="0">
                          <a:effectLst/>
                        </a:rPr>
                        <a:t>Proposta di risoluzione</a:t>
                      </a:r>
                      <a:endParaRPr lang="it-IT" sz="1400" dirty="0" smtClean="0">
                        <a:effectLst/>
                        <a:latin typeface="Verdana" panose="020B0604030504040204" pitchFamily="34" charset="0"/>
                        <a:ea typeface="MS Mincho" panose="02020609040205080304" pitchFamily="49" charset="-128"/>
                        <a:cs typeface="Times New Roman" panose="02020603050405020304" pitchFamily="18" charset="0"/>
                      </a:endParaRPr>
                    </a:p>
                    <a:p>
                      <a:pPr algn="just">
                        <a:spcAft>
                          <a:spcPts val="0"/>
                        </a:spcAft>
                      </a:pP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bl>
          </a:graphicData>
        </a:graphic>
      </p:graphicFrame>
      <p:sp>
        <p:nvSpPr>
          <p:cNvPr id="7" name="Rectangle 2"/>
          <p:cNvSpPr>
            <a:spLocks noGrp="1" noChangeArrowheads="1"/>
          </p:cNvSpPr>
          <p:nvPr>
            <p:ph type="title"/>
          </p:nvPr>
        </p:nvSpPr>
        <p:spPr bwMode="auto">
          <a:xfrm>
            <a:off x="527023" y="282190"/>
            <a:ext cx="11470720" cy="131112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algn="ctr"/>
            <a:r>
              <a:rPr lang="it-IT" b="1" dirty="0"/>
              <a:t>Situazioni patologiche</a:t>
            </a:r>
            <a:r>
              <a:rPr lang="it-IT" sz="6600" dirty="0">
                <a:latin typeface="Verdana" panose="020B0604030504040204" pitchFamily="34" charset="0"/>
                <a:ea typeface="MS Mincho" panose="02020609040205080304" pitchFamily="49" charset="-128"/>
                <a:cs typeface="Times New Roman" panose="02020603050405020304" pitchFamily="18" charset="0"/>
              </a:rPr>
              <a:t/>
            </a:r>
            <a:br>
              <a:rPr lang="it-IT" sz="6600" dirty="0">
                <a:latin typeface="Verdana" panose="020B0604030504040204" pitchFamily="34" charset="0"/>
                <a:ea typeface="MS Mincho" panose="02020609040205080304" pitchFamily="49" charset="-128"/>
                <a:cs typeface="Times New Roman" panose="02020603050405020304" pitchFamily="18" charset="0"/>
              </a:rPr>
            </a:br>
            <a:endParaRPr lang="it-IT" dirty="0"/>
          </a:p>
        </p:txBody>
      </p:sp>
    </p:spTree>
    <p:extLst>
      <p:ext uri="{BB962C8B-B14F-4D97-AF65-F5344CB8AC3E}">
        <p14:creationId xmlns:p14="http://schemas.microsoft.com/office/powerpoint/2010/main" val="188617218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1524000" y="-410223"/>
            <a:ext cx="9144000" cy="2387600"/>
          </a:xfrm>
        </p:spPr>
        <p:txBody>
          <a:bodyPr/>
          <a:lstStyle/>
          <a:p>
            <a:r>
              <a:rPr lang="it-IT" dirty="0" smtClean="0"/>
              <a:t>LINEE GUIDA ANAC N. 3-RUOLO DEL RUP </a:t>
            </a:r>
            <a:endParaRPr lang="it-IT" dirty="0"/>
          </a:p>
        </p:txBody>
      </p:sp>
      <p:sp>
        <p:nvSpPr>
          <p:cNvPr id="3" name="Sottotitolo 2"/>
          <p:cNvSpPr>
            <a:spLocks noGrp="1"/>
          </p:cNvSpPr>
          <p:nvPr>
            <p:ph type="subTitle" idx="1"/>
          </p:nvPr>
        </p:nvSpPr>
        <p:spPr>
          <a:xfrm>
            <a:off x="474372" y="2331546"/>
            <a:ext cx="11243255" cy="4526454"/>
          </a:xfrm>
        </p:spPr>
        <p:txBody>
          <a:bodyPr>
            <a:normAutofit/>
          </a:bodyPr>
          <a:lstStyle/>
          <a:p>
            <a:pPr algn="just"/>
            <a:r>
              <a:rPr lang="it-IT" dirty="0" smtClean="0"/>
              <a:t>Il ruolo del </a:t>
            </a:r>
            <a:r>
              <a:rPr lang="it-IT" dirty="0" err="1" smtClean="0"/>
              <a:t>RuP</a:t>
            </a:r>
            <a:r>
              <a:rPr lang="it-IT" dirty="0" smtClean="0"/>
              <a:t> quale “gestore” del contratto emerge ancor più evidentemente dalle linee guida ANAC n. 3 che afferiscono ai compiti del </a:t>
            </a:r>
            <a:r>
              <a:rPr lang="it-IT" dirty="0" err="1" smtClean="0"/>
              <a:t>RuP</a:t>
            </a:r>
            <a:r>
              <a:rPr lang="it-IT" dirty="0" smtClean="0"/>
              <a:t>.</a:t>
            </a:r>
          </a:p>
          <a:p>
            <a:pPr algn="just"/>
            <a:r>
              <a:rPr lang="it-IT" dirty="0" smtClean="0"/>
              <a:t>In particolare nelle </a:t>
            </a:r>
            <a:r>
              <a:rPr lang="it-IT" smtClean="0"/>
              <a:t>linee guida, </a:t>
            </a:r>
            <a:r>
              <a:rPr lang="it-IT" dirty="0" smtClean="0"/>
              <a:t>nei paragrafi 4 </a:t>
            </a:r>
            <a:r>
              <a:rPr lang="it-IT" smtClean="0"/>
              <a:t>e 7, </a:t>
            </a:r>
            <a:r>
              <a:rPr lang="it-IT" dirty="0" smtClean="0"/>
              <a:t>sono caratterizzati i requisiti di professionalità che il </a:t>
            </a:r>
            <a:r>
              <a:rPr lang="it-IT" dirty="0" err="1" smtClean="0"/>
              <a:t>RuP</a:t>
            </a:r>
            <a:r>
              <a:rPr lang="it-IT" dirty="0" smtClean="0"/>
              <a:t> deve possedere nel ruolo rispettivamente per gli appalti e concessioni di lavori e per gli appalti e concessioni di servizio forniture. Nel paragrafo 6 sono individuati i compiti del </a:t>
            </a:r>
            <a:r>
              <a:rPr lang="it-IT" dirty="0" err="1" smtClean="0"/>
              <a:t>RuP</a:t>
            </a:r>
            <a:r>
              <a:rPr lang="it-IT" dirty="0" smtClean="0"/>
              <a:t> nella fase dell’esecuzione di appalti e concessioni di lavori. Nel paragrafo 8 sono individuati i compiti del </a:t>
            </a:r>
            <a:r>
              <a:rPr lang="it-IT" dirty="0" err="1" smtClean="0"/>
              <a:t>RuP</a:t>
            </a:r>
            <a:r>
              <a:rPr lang="it-IT" dirty="0" smtClean="0"/>
              <a:t> nella fase dell’esecuzione di appalti e concessioni di servizi. Nel paragrafo 11 sono individuati i compiti del </a:t>
            </a:r>
            <a:r>
              <a:rPr lang="it-IT" dirty="0" err="1" smtClean="0"/>
              <a:t>RuP</a:t>
            </a:r>
            <a:r>
              <a:rPr lang="it-IT" dirty="0" smtClean="0"/>
              <a:t> nella fase dell’esecuzione di acquisti centralizzati ed aggregati. Ovviamente i contenuti delle linee guida, sono da intendersi sempre ad integrazione, ove necessario, di quanto già indicato nel nuovo codice (v.art.31).</a:t>
            </a:r>
            <a:endParaRPr lang="it-IT" dirty="0"/>
          </a:p>
        </p:txBody>
      </p:sp>
    </p:spTree>
    <p:extLst>
      <p:ext uri="{BB962C8B-B14F-4D97-AF65-F5344CB8AC3E}">
        <p14:creationId xmlns:p14="http://schemas.microsoft.com/office/powerpoint/2010/main" val="13017227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b="1" dirty="0" smtClean="0"/>
              <a:t>LA SOSPENSIONE - ART.107</a:t>
            </a:r>
            <a:endParaRPr lang="it-IT" b="1" dirty="0"/>
          </a:p>
        </p:txBody>
      </p:sp>
      <p:sp>
        <p:nvSpPr>
          <p:cNvPr id="3" name="Segnaposto contenuto 2"/>
          <p:cNvSpPr>
            <a:spLocks noGrp="1"/>
          </p:cNvSpPr>
          <p:nvPr>
            <p:ph idx="1"/>
          </p:nvPr>
        </p:nvSpPr>
        <p:spPr/>
        <p:txBody>
          <a:bodyPr>
            <a:normAutofit fontScale="92500" lnSpcReduction="10000"/>
          </a:bodyPr>
          <a:lstStyle/>
          <a:p>
            <a:pPr marL="0" indent="0" algn="just">
              <a:buNone/>
            </a:pPr>
            <a:r>
              <a:rPr lang="it-IT" dirty="0" smtClean="0"/>
              <a:t>comma 1. In tutti i casi in cui ricorrano </a:t>
            </a:r>
            <a:r>
              <a:rPr lang="it-IT" b="1" dirty="0" smtClean="0"/>
              <a:t>circostanze speciali che impediscono in via temporanea che i lavori procedano utilmente a regola d'arte, e che non siano prevedibili al momento della stipulazione del contratto, il direttore dei lavori può disporre la sospensione dell'esecuzione del contratto</a:t>
            </a:r>
            <a:r>
              <a:rPr lang="it-IT" dirty="0" smtClean="0"/>
              <a:t>, compilando, se possibile con l'intervento dell'esecutore o di un suo legale rappresentante, il verbale di sospensione, con l'indicazione delle ragioni che hanno determinato l'interruzione dei lavori, nonché dello stato di avanzamento dei lavori, delle opere la cui esecuzione rimane interrotta e delle cautele adottate affinché alla ripresa le stesse possano essere continuate ed ultimate senza eccessivi oneri, della consistenza della forza lavoro e dei mezzi d'opera esistenti in cantiere al momento della sospensione. </a:t>
            </a:r>
            <a:r>
              <a:rPr lang="it-IT" u="sng" dirty="0" smtClean="0"/>
              <a:t>Il verbale è inoltrato al responsabile del procedimento entro cinque giorni dalla data della sua redazione</a:t>
            </a:r>
            <a:r>
              <a:rPr lang="it-IT" dirty="0" smtClean="0"/>
              <a:t>.</a:t>
            </a:r>
            <a:endParaRPr lang="it-IT" dirty="0"/>
          </a:p>
        </p:txBody>
      </p:sp>
    </p:spTree>
    <p:extLst>
      <p:ext uri="{BB962C8B-B14F-4D97-AF65-F5344CB8AC3E}">
        <p14:creationId xmlns:p14="http://schemas.microsoft.com/office/powerpoint/2010/main" val="137603104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dirty="0" smtClean="0"/>
              <a:t>LA SOSPENSIONE (SEGUE)</a:t>
            </a:r>
            <a:endParaRPr lang="it-IT" dirty="0"/>
          </a:p>
        </p:txBody>
      </p:sp>
      <p:sp>
        <p:nvSpPr>
          <p:cNvPr id="3" name="Segnaposto contenuto 2"/>
          <p:cNvSpPr>
            <a:spLocks noGrp="1"/>
          </p:cNvSpPr>
          <p:nvPr>
            <p:ph idx="1"/>
          </p:nvPr>
        </p:nvSpPr>
        <p:spPr/>
        <p:txBody>
          <a:bodyPr>
            <a:normAutofit fontScale="92500" lnSpcReduction="10000"/>
          </a:bodyPr>
          <a:lstStyle/>
          <a:p>
            <a:pPr marL="0" indent="0" algn="just">
              <a:buNone/>
            </a:pPr>
            <a:r>
              <a:rPr lang="it-IT" dirty="0" smtClean="0"/>
              <a:t>comma 2. </a:t>
            </a:r>
            <a:r>
              <a:rPr lang="it-IT" b="1" dirty="0" smtClean="0"/>
              <a:t>La sospensione può, altresì, essere disposta dal RUP per ragioni di necessità o di pubblico interesse, tra cui l'interruzione di finanziamenti per esigenze di finanza pubblica</a:t>
            </a:r>
            <a:r>
              <a:rPr lang="it-IT" dirty="0" smtClean="0"/>
              <a:t>. Qualora la sospensione, o le sospensioni, durino per un periodo di tempo superiore ad un quarto della durata complessiva prevista per l'esecuzione dei lavori stessi, o comunque quando superino sei mesi complessivi, l'esecutore può chiedere la risoluzione del contratto senza indennità; se la stazione appaltante si oppone, l'esecutore ha diritto alla rifusione dei maggiori oneri derivanti dal prolungamento della sospensione oltre i termini suddetti. Nessun indennizzo è dovuto all'esecutore negli altri casi. </a:t>
            </a:r>
          </a:p>
          <a:p>
            <a:pPr marL="0" indent="0" algn="just">
              <a:buNone/>
            </a:pPr>
            <a:r>
              <a:rPr lang="it-IT" dirty="0" smtClean="0"/>
              <a:t>comma 3. La sospensione è disposta per il tempo strettamente necessario. Cessate le cause della sospensione, il RUP dispone la ripresa dell'esecuzione e indica il nuovo termine contrattuale</a:t>
            </a:r>
            <a:endParaRPr lang="it-IT" dirty="0"/>
          </a:p>
        </p:txBody>
      </p:sp>
    </p:spTree>
    <p:extLst>
      <p:ext uri="{BB962C8B-B14F-4D97-AF65-F5344CB8AC3E}">
        <p14:creationId xmlns:p14="http://schemas.microsoft.com/office/powerpoint/2010/main" val="369539957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dirty="0" smtClean="0"/>
              <a:t>LA SOSPENSIONE (SEGUE)</a:t>
            </a:r>
            <a:endParaRPr lang="it-IT" dirty="0"/>
          </a:p>
        </p:txBody>
      </p:sp>
      <p:sp>
        <p:nvSpPr>
          <p:cNvPr id="3" name="Segnaposto contenuto 2"/>
          <p:cNvSpPr>
            <a:spLocks noGrp="1"/>
          </p:cNvSpPr>
          <p:nvPr>
            <p:ph idx="1"/>
          </p:nvPr>
        </p:nvSpPr>
        <p:spPr/>
        <p:txBody>
          <a:bodyPr>
            <a:normAutofit fontScale="92500" lnSpcReduction="20000"/>
          </a:bodyPr>
          <a:lstStyle/>
          <a:p>
            <a:pPr marL="0" indent="0" algn="just">
              <a:buNone/>
            </a:pPr>
            <a:r>
              <a:rPr lang="it-IT" dirty="0" smtClean="0"/>
              <a:t>comma 4. Ove successivamente alla consegna dei lavori insorgano, per cause imprevedibili o di forza maggiore, circostanze che impediscano parzialmente il regolare svolgimento dei lavori, l'esecutore è tenuto a proseguire le parti di lavoro eseguibili, mentre si provvede alla sospensione parziale dei lavori non eseguibili, dandone atto in apposito verbale. </a:t>
            </a:r>
            <a:r>
              <a:rPr lang="it-IT" b="1" dirty="0" smtClean="0"/>
              <a:t>Le contestazioni dell'esecutore in merito alle sospensioni dei lavori sono iscritte a pena di decadenza nei verbali di sospensione e di ripresa dei lavori, salvo che per le sospensioni inizialmente legittime, per le quali è sufficiente l'iscrizione nel verbale di ripresa dei lavori; qualora l'esecutore non intervenga alla firma dei verbali o si rifiuti di sottoscriverli, deve farne espressa riserva sul registro di contabilità</a:t>
            </a:r>
            <a:r>
              <a:rPr lang="it-IT" dirty="0" smtClean="0"/>
              <a:t>. </a:t>
            </a:r>
            <a:r>
              <a:rPr lang="it-IT" u="sng" dirty="0" smtClean="0"/>
              <a:t>Quando la sospensione supera il quarto del tempo contrattuale complessivo il responsabile del procedimento dà avviso all'ANAC. In caso di mancata o tardiva comunicazione l'ANAC irroga una sanzione amministrativa alla stazione appaltante di importo compreso tra 50 e 200 euro per giorno di ritardo.</a:t>
            </a:r>
            <a:endParaRPr lang="it-IT" u="sng" dirty="0"/>
          </a:p>
        </p:txBody>
      </p:sp>
    </p:spTree>
    <p:extLst>
      <p:ext uri="{BB962C8B-B14F-4D97-AF65-F5344CB8AC3E}">
        <p14:creationId xmlns:p14="http://schemas.microsoft.com/office/powerpoint/2010/main" val="104251417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dirty="0" smtClean="0"/>
              <a:t>LA SOSPENSIONE (SEGUE)</a:t>
            </a:r>
            <a:endParaRPr lang="it-IT" dirty="0"/>
          </a:p>
        </p:txBody>
      </p:sp>
      <p:sp>
        <p:nvSpPr>
          <p:cNvPr id="3" name="Segnaposto contenuto 2"/>
          <p:cNvSpPr>
            <a:spLocks noGrp="1"/>
          </p:cNvSpPr>
          <p:nvPr>
            <p:ph idx="1"/>
          </p:nvPr>
        </p:nvSpPr>
        <p:spPr/>
        <p:txBody>
          <a:bodyPr>
            <a:normAutofit fontScale="77500" lnSpcReduction="20000"/>
          </a:bodyPr>
          <a:lstStyle/>
          <a:p>
            <a:pPr marL="0" indent="0" algn="just">
              <a:buNone/>
            </a:pPr>
            <a:r>
              <a:rPr lang="it-IT" dirty="0" smtClean="0"/>
              <a:t>comma 5. </a:t>
            </a:r>
            <a:r>
              <a:rPr lang="it-IT" u="sng" dirty="0" smtClean="0"/>
              <a:t>L'esecutore che per cause a lui non imputabili non sia in grado di ultimare i lavori nel termine fissato può richiederne la proroga, con congruo anticipo rispetto alla scadenza del termine contrattuale. In ogni caso la sua concessione non pregiudica i diritti spettanti all'esecutore per l'eventuale imputabilità della maggiore durata a fatto della stazione appaltante</a:t>
            </a:r>
            <a:r>
              <a:rPr lang="it-IT" dirty="0" smtClean="0"/>
              <a:t>. Sull'istanza di proroga decide il responsabile del procedimento, sentito il direttore dei lavori, entro trenta giorni dal suo ricevimento. L'esecutore deve ultimare i lavori nel termine stabilito dagli atti contrattuali, decorrente dalla data del verbale di consegna ovvero, in caso di consegna parziale dall'ultimo dei verbali di consegna. </a:t>
            </a:r>
            <a:r>
              <a:rPr lang="it-IT" b="1" dirty="0" smtClean="0"/>
              <a:t>L'ultimazione dei lavori, appena avvenuta, è comunicata dall'esecutore per iscritto al direttore dei lavori, il quale procede subito alle necessarie constatazioni in contraddittorio</a:t>
            </a:r>
            <a:r>
              <a:rPr lang="it-IT" dirty="0" smtClean="0"/>
              <a:t>. L'esecutore non ha diritto allo scioglimento del contratto né ad alcuna indennità qualora i lavori, per qualsiasi causa non imputabile alla stazione appaltante, non siano ultimati nel termine contrattuale e qualunque sia il maggior tempo impiegato.</a:t>
            </a:r>
          </a:p>
          <a:p>
            <a:pPr marL="0" indent="0" algn="just">
              <a:buNone/>
            </a:pPr>
            <a:r>
              <a:rPr lang="it-IT" dirty="0" smtClean="0"/>
              <a:t>comma 6. </a:t>
            </a:r>
            <a:r>
              <a:rPr lang="it-IT" b="1" dirty="0" smtClean="0"/>
              <a:t>Nel caso di sospensioni totali o parziali dei lavori disposte dalla stazione appaltante per cause diverse da quelle di cui ai commi 1, 2 e 4, l'esecutore può chiedere il risarcimento dei danni subiti, quantificato sulla base di quanto previsto dall'articolo </a:t>
            </a:r>
            <a:r>
              <a:rPr lang="it-IT" b="1" u="sng" dirty="0" smtClean="0"/>
              <a:t>1382 del codice civile</a:t>
            </a:r>
            <a:r>
              <a:rPr lang="it-IT" b="1" dirty="0" smtClean="0"/>
              <a:t>.</a:t>
            </a:r>
            <a:endParaRPr lang="it-IT" b="1" dirty="0"/>
          </a:p>
        </p:txBody>
      </p:sp>
    </p:spTree>
    <p:extLst>
      <p:ext uri="{BB962C8B-B14F-4D97-AF65-F5344CB8AC3E}">
        <p14:creationId xmlns:p14="http://schemas.microsoft.com/office/powerpoint/2010/main" val="102879125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b="1" dirty="0" smtClean="0"/>
              <a:t>SUBAPPALTO - ART.105</a:t>
            </a:r>
            <a:endParaRPr lang="it-IT" b="1" dirty="0"/>
          </a:p>
        </p:txBody>
      </p:sp>
      <p:sp>
        <p:nvSpPr>
          <p:cNvPr id="3" name="Segnaposto contenuto 2"/>
          <p:cNvSpPr>
            <a:spLocks noGrp="1"/>
          </p:cNvSpPr>
          <p:nvPr>
            <p:ph idx="1"/>
          </p:nvPr>
        </p:nvSpPr>
        <p:spPr>
          <a:xfrm>
            <a:off x="838200" y="1426380"/>
            <a:ext cx="10515600" cy="4974420"/>
          </a:xfrm>
        </p:spPr>
        <p:txBody>
          <a:bodyPr>
            <a:normAutofit/>
          </a:bodyPr>
          <a:lstStyle/>
          <a:p>
            <a:pPr marL="0" indent="0" algn="just">
              <a:buNone/>
            </a:pPr>
            <a:r>
              <a:rPr lang="it-IT" dirty="0" smtClean="0"/>
              <a:t>Alcuni aspetti sostanziali di maggior rilievo sono: </a:t>
            </a:r>
          </a:p>
          <a:p>
            <a:pPr marL="0" indent="0" algn="just">
              <a:buNone/>
            </a:pPr>
            <a:r>
              <a:rPr lang="it-IT" dirty="0" smtClean="0"/>
              <a:t>• la restrizione complessiva dei limiti di quota subappaltabile: massimo il 30% dell’ammontare dell’appalto, comprendendo in questa percentuale tutte le categorie, principali e non oltre alle categorie dette superspecializzate. (comma 2); </a:t>
            </a:r>
          </a:p>
          <a:p>
            <a:pPr marL="0" indent="0" algn="just">
              <a:buNone/>
            </a:pPr>
            <a:r>
              <a:rPr lang="it-IT" dirty="0" smtClean="0"/>
              <a:t>• facoltà per la pubblica amministrazione di limitare in tutto o in parte la possibilità di subappalto (comma 4 </a:t>
            </a:r>
            <a:r>
              <a:rPr lang="it-IT" dirty="0" err="1" smtClean="0"/>
              <a:t>lett</a:t>
            </a:r>
            <a:r>
              <a:rPr lang="it-IT" dirty="0" smtClean="0"/>
              <a:t> a);  </a:t>
            </a:r>
          </a:p>
          <a:p>
            <a:pPr marL="0" indent="0" algn="just">
              <a:buNone/>
            </a:pPr>
            <a:r>
              <a:rPr lang="it-IT" dirty="0" smtClean="0"/>
              <a:t>• eventuale obbligo di indicazione di una terna di subappaltatori in determinati casi (comma 6); </a:t>
            </a:r>
          </a:p>
          <a:p>
            <a:pPr marL="0" indent="0" algn="just">
              <a:buNone/>
            </a:pPr>
            <a:r>
              <a:rPr lang="it-IT" dirty="0" smtClean="0"/>
              <a:t>• automatica corresponsione del corrispettivo al subappaltatore quando questi sia una micro o una piccola impresa.</a:t>
            </a:r>
            <a:endParaRPr lang="it-IT" dirty="0"/>
          </a:p>
        </p:txBody>
      </p:sp>
    </p:spTree>
    <p:extLst>
      <p:ext uri="{BB962C8B-B14F-4D97-AF65-F5344CB8AC3E}">
        <p14:creationId xmlns:p14="http://schemas.microsoft.com/office/powerpoint/2010/main" val="54058173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dirty="0" smtClean="0"/>
              <a:t>SUBAPPALTO (SEGUE)</a:t>
            </a:r>
            <a:endParaRPr lang="it-IT" dirty="0"/>
          </a:p>
        </p:txBody>
      </p:sp>
      <p:sp>
        <p:nvSpPr>
          <p:cNvPr id="3" name="Segnaposto contenuto 2"/>
          <p:cNvSpPr>
            <a:spLocks noGrp="1"/>
          </p:cNvSpPr>
          <p:nvPr>
            <p:ph idx="1"/>
          </p:nvPr>
        </p:nvSpPr>
        <p:spPr>
          <a:xfrm>
            <a:off x="838200" y="1825625"/>
            <a:ext cx="10515600" cy="4768358"/>
          </a:xfrm>
        </p:spPr>
        <p:txBody>
          <a:bodyPr>
            <a:normAutofit fontScale="77500" lnSpcReduction="20000"/>
          </a:bodyPr>
          <a:lstStyle/>
          <a:p>
            <a:pPr marL="0" indent="0" algn="just">
              <a:buNone/>
            </a:pPr>
            <a:r>
              <a:rPr lang="it-IT" dirty="0" smtClean="0"/>
              <a:t>comma 2. Il subappalto è il contratto con il quale l'appaltatore affida a terzi l'esecuzione di parte delle prestazioni o lavorazioni oggetto del contratto di appalto. Costituisce comunque subappalto qualsiasi contratto avente ad oggetto attività del contratto di appalto ovunque espletate che richiedono l'impiego di manodopera. Fatto salvo quanto previsto dal comma 5, l'eventuale subappalto non può superare la quota del 30 per cento dell'importo complessivo del contratto di lavori, servizi o forniture. [Ne]gli appalti di lavori non costituiscono comunque subappalto le forniture senza prestazione di manodopera, le forniture con posa in opera e i noli a caldo, se singolarmente di importo inferiore al 2 per cento dell'importo delle prestazioni affidate o di importo inferiore a 100.000 euro e qualora l'incidenza del costo della manodopera e del personale non sia superiore al 50 per cento dell'importo del [sub]contratto da affidare. L'affidatario comunica alla stazione appaltante, prima dell'inizio della prestazione, per tutti i sub-contratti che non sono subappalti, stipulati per l'esecuzione dell'appalto, il nome del sub-contraente, l'importo del sub-contratto, l'oggetto del lavoro, servizio o fornitura affidati. Sono, altresì, comunicate alla stazione appaltante eventuali modifiche a tali informazioni avvenute nel corso del sub-contratto. E' altresì fatto obbligo di acquisire nuova autorizzazione integrativa qualora l'oggetto del subappalto subisca variazioni e l'importo dello stesso sia incrementato nonché siano variati i requisiti di cui al comma 7. </a:t>
            </a:r>
            <a:endParaRPr lang="it-IT" dirty="0"/>
          </a:p>
        </p:txBody>
      </p:sp>
    </p:spTree>
    <p:extLst>
      <p:ext uri="{BB962C8B-B14F-4D97-AF65-F5344CB8AC3E}">
        <p14:creationId xmlns:p14="http://schemas.microsoft.com/office/powerpoint/2010/main" val="85555348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0"/>
            <a:ext cx="10515600" cy="1325563"/>
          </a:xfrm>
        </p:spPr>
        <p:txBody>
          <a:bodyPr/>
          <a:lstStyle/>
          <a:p>
            <a:pPr algn="ctr"/>
            <a:r>
              <a:rPr lang="it-IT" dirty="0" smtClean="0"/>
              <a:t>SUBAPPALTO (SEGUE)</a:t>
            </a:r>
            <a:endParaRPr lang="it-IT" dirty="0"/>
          </a:p>
        </p:txBody>
      </p:sp>
      <p:sp>
        <p:nvSpPr>
          <p:cNvPr id="3" name="Segnaposto contenuto 2"/>
          <p:cNvSpPr>
            <a:spLocks noGrp="1"/>
          </p:cNvSpPr>
          <p:nvPr>
            <p:ph idx="1"/>
          </p:nvPr>
        </p:nvSpPr>
        <p:spPr>
          <a:xfrm>
            <a:off x="425003" y="1056068"/>
            <a:ext cx="10928797" cy="5640946"/>
          </a:xfrm>
        </p:spPr>
        <p:txBody>
          <a:bodyPr>
            <a:normAutofit fontScale="85000" lnSpcReduction="20000"/>
          </a:bodyPr>
          <a:lstStyle/>
          <a:p>
            <a:pPr marL="0" indent="0" algn="just">
              <a:buNone/>
            </a:pPr>
            <a:r>
              <a:rPr lang="it-IT" dirty="0" smtClean="0"/>
              <a:t>comma 3. Le seguenti categorie di forniture o servizi, per le loro specificità, non si configurano come attività affidate in subappalto: a) l'affidamento di attività specifiche a lavoratori autonomi, per le quali occorre effettuare comunicazione alla stazione appaltante; b) la subfornitura a catalogo di prodotti informatici; c) l'affidamento di servizi di importo inferiore a 20.000,00 euro annui a imprenditori agricoli nel comuni classificati totalmente montani di cui all'elenco dei comuni italiani predisposto dall'Istituto nazionale di statistica (ISTAT), ovvero ricompresi nella circolare del Ministero delle finanze n. 9 del 14 giugno 1993, pubblicata nel supplemento ordinario n. 53 alla Gazzetta ufficiale della Repubblica italiana n. 141 del 18 giugno 1993, nonché nei comuni delle isole minori di cui all'allegato A annesso alla legge 28 dicembre 2001, n. 448. 4. I soggetti affidatari dei contratti di cui al presente codice possono affidare in subappalto le opere o i lavori, i servizi o le forniture compresi nel contratto, previa autorizzazione della stazione appaltante purché: a) tale facoltà sia prevista espressamente nel bando di gara anche limitatamente a singole prestazioni e, per i lavori, sia indicata la categoria o le categorie per le quali è ammesso il subappalto. Tutte le prestazioni nonché le lavorazioni, a qualsiasi categoria appartengano, sono subappaltabili; b) all'atto dell'offerta abbiano indicato i lavori o le parti di opere ovvero i servizi e le forniture o parti di servizi e forniture che intendono subappaltare o concedere in cottimo; c) il concorrente dimostri l'assenza in capo ai subappaltatori dei motivi di esclusione di cui all'articolo 80.</a:t>
            </a:r>
            <a:endParaRPr lang="it-IT" dirty="0"/>
          </a:p>
        </p:txBody>
      </p:sp>
    </p:spTree>
    <p:extLst>
      <p:ext uri="{BB962C8B-B14F-4D97-AF65-F5344CB8AC3E}">
        <p14:creationId xmlns:p14="http://schemas.microsoft.com/office/powerpoint/2010/main" val="237470225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b="1" dirty="0" smtClean="0"/>
              <a:t>LE MODIFICHE AL CONTRATTO- ART.106</a:t>
            </a:r>
            <a:endParaRPr lang="it-IT" b="1" dirty="0"/>
          </a:p>
        </p:txBody>
      </p:sp>
      <p:sp>
        <p:nvSpPr>
          <p:cNvPr id="3" name="Segnaposto contenuto 2"/>
          <p:cNvSpPr>
            <a:spLocks noGrp="1"/>
          </p:cNvSpPr>
          <p:nvPr>
            <p:ph idx="1"/>
          </p:nvPr>
        </p:nvSpPr>
        <p:spPr/>
        <p:txBody>
          <a:bodyPr>
            <a:normAutofit fontScale="92500" lnSpcReduction="10000"/>
          </a:bodyPr>
          <a:lstStyle/>
          <a:p>
            <a:pPr marL="0" indent="0" algn="just">
              <a:buNone/>
            </a:pPr>
            <a:r>
              <a:rPr lang="it-IT" b="1" dirty="0" smtClean="0"/>
              <a:t>l contratto come aggiudicato non può essere modificato, senza procedere alla risoluzione ed a conseguente </a:t>
            </a:r>
            <a:r>
              <a:rPr lang="it-IT" b="1" dirty="0" err="1" smtClean="0"/>
              <a:t>riaffidamento</a:t>
            </a:r>
            <a:r>
              <a:rPr lang="it-IT" b="1" dirty="0" smtClean="0"/>
              <a:t>, se non in seguito al determinarsi di condizioni particolarissime</a:t>
            </a:r>
            <a:r>
              <a:rPr lang="it-IT" dirty="0" smtClean="0"/>
              <a:t>.</a:t>
            </a:r>
          </a:p>
          <a:p>
            <a:pPr marL="0" indent="0" algn="just">
              <a:buNone/>
            </a:pPr>
            <a:r>
              <a:rPr lang="it-IT" dirty="0" smtClean="0"/>
              <a:t>comma 1 </a:t>
            </a:r>
            <a:r>
              <a:rPr lang="it-IT" dirty="0" err="1" smtClean="0"/>
              <a:t>lett</a:t>
            </a:r>
            <a:r>
              <a:rPr lang="it-IT" dirty="0" smtClean="0"/>
              <a:t> c) n.1) ove siano soddisfatte tutte le seguenti condizioni, fatto salvo quanto previsto per gli appalti nei settori ordinari dal comma 7: 1) la necessità di modifica è determinata da circostanze impreviste e imprevedibili per l'amministrazione aggiudicatrice o per l'ente aggiudicatore. In tali casi le modifiche all'oggetto del contratto assumono la denominazione di varianti in corso d'opera. Tra le predette circostanze può rientrare anche la sopravvenienza di nuove disposizioni legislative o regolamentari o provvedimenti di autorità od enti preposti alla tutela di interessi rilevanti; 2) la modifica non altera la natura generale del contratto;</a:t>
            </a:r>
            <a:endParaRPr lang="it-IT" dirty="0"/>
          </a:p>
        </p:txBody>
      </p:sp>
    </p:spTree>
    <p:extLst>
      <p:ext uri="{BB962C8B-B14F-4D97-AF65-F5344CB8AC3E}">
        <p14:creationId xmlns:p14="http://schemas.microsoft.com/office/powerpoint/2010/main" val="2856843157"/>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dirty="0" smtClean="0"/>
              <a:t>MODIFICHE PREVISTE EX ANTE NEL BANDO</a:t>
            </a:r>
            <a:br>
              <a:rPr lang="it-IT" dirty="0" smtClean="0"/>
            </a:br>
            <a:r>
              <a:rPr lang="it-IT" dirty="0" smtClean="0"/>
              <a:t>ART. 106</a:t>
            </a:r>
            <a:endParaRPr lang="it-IT" dirty="0"/>
          </a:p>
        </p:txBody>
      </p:sp>
      <p:sp>
        <p:nvSpPr>
          <p:cNvPr id="3" name="Segnaposto contenuto 2"/>
          <p:cNvSpPr>
            <a:spLocks noGrp="1"/>
          </p:cNvSpPr>
          <p:nvPr>
            <p:ph idx="1"/>
          </p:nvPr>
        </p:nvSpPr>
        <p:spPr>
          <a:xfrm>
            <a:off x="471055" y="1690688"/>
            <a:ext cx="10882745" cy="4862512"/>
          </a:xfrm>
        </p:spPr>
        <p:txBody>
          <a:bodyPr>
            <a:normAutofit fontScale="77500" lnSpcReduction="20000"/>
          </a:bodyPr>
          <a:lstStyle/>
          <a:p>
            <a:pPr marL="0" indent="0" algn="just">
              <a:buNone/>
            </a:pPr>
            <a:r>
              <a:rPr lang="it-IT" dirty="0" smtClean="0"/>
              <a:t>Comma 1, </a:t>
            </a:r>
            <a:r>
              <a:rPr lang="it-IT" dirty="0" err="1" smtClean="0"/>
              <a:t>lett</a:t>
            </a:r>
            <a:r>
              <a:rPr lang="it-IT" dirty="0" smtClean="0"/>
              <a:t>. a)-Le </a:t>
            </a:r>
            <a:r>
              <a:rPr lang="it-IT" dirty="0"/>
              <a:t>modifiche, nonché le varianti, dei contratti di appalto in corso di validità devono essere autorizzate dal RUP con le modalità previste dall'ordinamento della stazione appaltante cui il RUP dipende. I contratti di appalto nei settori ordinari e nei settori speciali possono essere modificati senza una nuova procedura di affidamento nei casi seguenti</a:t>
            </a:r>
            <a:r>
              <a:rPr lang="it-IT" dirty="0" smtClean="0"/>
              <a:t>: </a:t>
            </a:r>
            <a:r>
              <a:rPr lang="it-IT" dirty="0"/>
              <a:t>a) se le modifiche, a prescindere dal loro valore monetario, sono state previste nei documenti di gara iniziali in clausole chiare, precise e inequivocabili, che possono comprendere clausole di revisione dei prezzi. Tali clausole fissano la portata e la natura di eventuali modifiche nonché le condizioni alle quali esse possono essere impiegate, facendo riferimento alle variazioni dei prezzi e dei costi standard, ove definiti. Esse non apportano modifiche che avrebbero l'effetto di alterare la natura generale del contratto o dell'accordo quadro. Per i contratti relativi ai lavori, le variazioni di prezzo in aumento o in diminuzione possono essere valutate, sulla base dei prezzari di cui all'articolo 23, comma 7, solo per l'eccedenza rispetto al dieci per cento rispetto al prezzo originario e comunque in misura pari alla metà. Per i contratti relativi a servizi o forniture stipulati dai soggetti aggregatori restano ferme le disposizioni di cui all'articolo 1, comma 511, della legge 28 dicembre 2015, n</a:t>
            </a:r>
            <a:r>
              <a:rPr lang="it-IT" dirty="0" smtClean="0"/>
              <a:t>. </a:t>
            </a:r>
            <a:r>
              <a:rPr lang="it-IT" dirty="0"/>
              <a:t>208</a:t>
            </a:r>
            <a:r>
              <a:rPr lang="it-IT" dirty="0" smtClean="0"/>
              <a:t>;</a:t>
            </a:r>
          </a:p>
          <a:p>
            <a:pPr marL="0" indent="0" algn="just">
              <a:buNone/>
            </a:pPr>
            <a:endParaRPr lang="it-IT" dirty="0"/>
          </a:p>
          <a:p>
            <a:pPr marL="0" indent="0" algn="just">
              <a:buNone/>
            </a:pPr>
            <a:r>
              <a:rPr lang="it-IT" dirty="0" smtClean="0"/>
              <a:t>La modifica non deve alterare la </a:t>
            </a:r>
            <a:r>
              <a:rPr lang="it-IT" u="sng" dirty="0" smtClean="0"/>
              <a:t>natura generale del contratto</a:t>
            </a:r>
            <a:r>
              <a:rPr lang="it-IT" dirty="0" smtClean="0"/>
              <a:t>. Ricadono in questa categoria ad es. la clausola di revisione prezzo. </a:t>
            </a:r>
            <a:endParaRPr lang="it-IT" dirty="0"/>
          </a:p>
        </p:txBody>
      </p:sp>
    </p:spTree>
    <p:extLst>
      <p:ext uri="{BB962C8B-B14F-4D97-AF65-F5344CB8AC3E}">
        <p14:creationId xmlns:p14="http://schemas.microsoft.com/office/powerpoint/2010/main" val="3993567056"/>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185016"/>
            <a:ext cx="10515600" cy="1325563"/>
          </a:xfrm>
        </p:spPr>
        <p:txBody>
          <a:bodyPr>
            <a:normAutofit fontScale="90000"/>
          </a:bodyPr>
          <a:lstStyle/>
          <a:p>
            <a:pPr algn="ctr"/>
            <a:r>
              <a:rPr lang="it-IT" dirty="0" smtClean="0"/>
              <a:t>LAVORI, SERVIZI/FORNITURE SUPPLEMENTARI NON INCLUSI NELL’APPALTO INIZIALE</a:t>
            </a:r>
            <a:br>
              <a:rPr lang="it-IT" dirty="0" smtClean="0"/>
            </a:br>
            <a:r>
              <a:rPr lang="it-IT" dirty="0" smtClean="0"/>
              <a:t>ART. 106</a:t>
            </a:r>
            <a:endParaRPr lang="it-IT" dirty="0"/>
          </a:p>
        </p:txBody>
      </p:sp>
      <p:sp>
        <p:nvSpPr>
          <p:cNvPr id="3" name="Segnaposto contenuto 2"/>
          <p:cNvSpPr>
            <a:spLocks noGrp="1"/>
          </p:cNvSpPr>
          <p:nvPr>
            <p:ph idx="1"/>
          </p:nvPr>
        </p:nvSpPr>
        <p:spPr>
          <a:xfrm>
            <a:off x="374073" y="1662544"/>
            <a:ext cx="10979727" cy="4946073"/>
          </a:xfrm>
        </p:spPr>
        <p:txBody>
          <a:bodyPr>
            <a:normAutofit fontScale="77500" lnSpcReduction="20000"/>
          </a:bodyPr>
          <a:lstStyle/>
          <a:p>
            <a:pPr marL="0" indent="0" algn="just">
              <a:buNone/>
            </a:pPr>
            <a:r>
              <a:rPr lang="it-IT" dirty="0" smtClean="0"/>
              <a:t>Comma 1, </a:t>
            </a:r>
            <a:r>
              <a:rPr lang="it-IT" dirty="0" err="1" smtClean="0"/>
              <a:t>lett</a:t>
            </a:r>
            <a:r>
              <a:rPr lang="it-IT" dirty="0" smtClean="0"/>
              <a:t>. b)-</a:t>
            </a:r>
            <a:r>
              <a:rPr lang="it-IT" dirty="0"/>
              <a:t>Le modifiche, nonché le varianti, dei contratti di appalto in corso di validità devono essere autorizzate dal RUP con le modalità previste dall'ordinamento della stazione appaltante cui il RUP dipende. I contratti di appalto nei settori ordinari e nei settori speciali possono essere modificati senza una nuova procedura di affidamento nei casi seguenti:</a:t>
            </a:r>
            <a:r>
              <a:rPr lang="it-IT" dirty="0" smtClean="0"/>
              <a:t> per </a:t>
            </a:r>
            <a:r>
              <a:rPr lang="it-IT" dirty="0"/>
              <a:t>lavori, servizi o forniture, supplementari da parte del contraente originale che si sono resi necessari e non erano inclusi nell'appalto iniziale, ove un cambiamento del contraente produca entrambi i seguenti effetti, fatto salvo quanto previsto dal comma 7 per gli appalti nei settori </a:t>
            </a:r>
            <a:r>
              <a:rPr lang="it-IT" dirty="0" smtClean="0"/>
              <a:t>ordinari:</a:t>
            </a:r>
          </a:p>
          <a:p>
            <a:pPr marL="0" indent="0" algn="just">
              <a:buNone/>
            </a:pPr>
            <a:r>
              <a:rPr lang="it-IT" dirty="0" smtClean="0"/>
              <a:t>1</a:t>
            </a:r>
            <a:r>
              <a:rPr lang="it-IT" dirty="0"/>
              <a:t>) risulti impraticabile per motivi economici o tecnici quali il rispetto dei requisiti di intercambiabilità o interoperabilità tra apparecchiature, servizi o impianti esistenti forniti nell'ambito dell'appalto iniziale;</a:t>
            </a:r>
          </a:p>
          <a:p>
            <a:pPr marL="0" indent="0" algn="just">
              <a:buNone/>
            </a:pPr>
            <a:r>
              <a:rPr lang="it-IT" dirty="0"/>
              <a:t>2) comporti per l'amministrazione aggiudicatrice o l'ente aggiudicatore notevoli disguidi o una consistente duplicazione dei </a:t>
            </a:r>
            <a:r>
              <a:rPr lang="it-IT" dirty="0" smtClean="0"/>
              <a:t>costi.</a:t>
            </a:r>
          </a:p>
          <a:p>
            <a:pPr marL="0" indent="0" algn="just">
              <a:buNone/>
            </a:pPr>
            <a:r>
              <a:rPr lang="it-IT" dirty="0" smtClean="0"/>
              <a:t>Il cambiamento dell’offerente deve essere impossibile per motivi economici o tecnici e comporterebbe disguidi o duplicazioni costi: presente il limite quantitativo del 50% del lavoro iniziale. </a:t>
            </a:r>
          </a:p>
          <a:p>
            <a:pPr marL="0" indent="0" algn="just">
              <a:buNone/>
            </a:pPr>
            <a:r>
              <a:rPr lang="it-IT" dirty="0" smtClean="0"/>
              <a:t>In caso di più modifiche successive, la limitazione del 50% si applica al valore di ciascuna modifica (le modifiche successive non devono essere intese ad aggirare il codice).  </a:t>
            </a:r>
            <a:endParaRPr lang="it-IT" dirty="0"/>
          </a:p>
          <a:p>
            <a:pPr marL="0" indent="0" algn="just">
              <a:buNone/>
            </a:pPr>
            <a:endParaRPr lang="it-IT" dirty="0"/>
          </a:p>
        </p:txBody>
      </p:sp>
    </p:spTree>
    <p:extLst>
      <p:ext uri="{BB962C8B-B14F-4D97-AF65-F5344CB8AC3E}">
        <p14:creationId xmlns:p14="http://schemas.microsoft.com/office/powerpoint/2010/main" val="36490179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748047" y="-100105"/>
            <a:ext cx="10515600" cy="654286"/>
          </a:xfrm>
        </p:spPr>
        <p:txBody>
          <a:bodyPr>
            <a:normAutofit fontScale="90000"/>
          </a:bodyPr>
          <a:lstStyle/>
          <a:p>
            <a:pPr algn="ctr"/>
            <a:endParaRPr lang="it-IT" dirty="0"/>
          </a:p>
        </p:txBody>
      </p:sp>
      <p:graphicFrame>
        <p:nvGraphicFramePr>
          <p:cNvPr id="4" name="Segnaposto contenuto 3"/>
          <p:cNvGraphicFramePr>
            <a:graphicFrameLocks noGrp="1"/>
          </p:cNvGraphicFramePr>
          <p:nvPr>
            <p:ph idx="1"/>
            <p:extLst>
              <p:ext uri="{D42A27DB-BD31-4B8C-83A1-F6EECF244321}">
                <p14:modId xmlns:p14="http://schemas.microsoft.com/office/powerpoint/2010/main" val="285337061"/>
              </p:ext>
            </p:extLst>
          </p:nvPr>
        </p:nvGraphicFramePr>
        <p:xfrm>
          <a:off x="484908" y="110837"/>
          <a:ext cx="11333996" cy="6432390"/>
        </p:xfrm>
        <a:graphic>
          <a:graphicData uri="http://schemas.openxmlformats.org/drawingml/2006/table">
            <a:tbl>
              <a:tblPr firstRow="1" firstCol="1" bandRow="1">
                <a:tableStyleId>{5C22544A-7EE6-4342-B048-85BDC9FD1C3A}</a:tableStyleId>
              </a:tblPr>
              <a:tblGrid>
                <a:gridCol w="2817938"/>
                <a:gridCol w="2817938"/>
                <a:gridCol w="2817938"/>
                <a:gridCol w="2880182"/>
              </a:tblGrid>
              <a:tr h="881730">
                <a:tc>
                  <a:txBody>
                    <a:bodyPr/>
                    <a:lstStyle/>
                    <a:p>
                      <a:pPr algn="ctr">
                        <a:spcAft>
                          <a:spcPts val="0"/>
                        </a:spcAft>
                      </a:pPr>
                      <a:r>
                        <a:rPr lang="it-IT" sz="1200" dirty="0">
                          <a:solidFill>
                            <a:schemeClr val="tx1"/>
                          </a:solidFill>
                          <a:effectLst/>
                        </a:rPr>
                        <a:t>Riferimento normativo</a:t>
                      </a:r>
                    </a:p>
                    <a:p>
                      <a:pPr algn="ctr">
                        <a:spcAft>
                          <a:spcPts val="0"/>
                        </a:spcAft>
                      </a:pPr>
                      <a:r>
                        <a:rPr lang="it-IT" sz="1200" dirty="0">
                          <a:solidFill>
                            <a:schemeClr val="tx1"/>
                          </a:solidFill>
                          <a:effectLst/>
                        </a:rPr>
                        <a:t>(Codice dei contratti pubblici)</a:t>
                      </a:r>
                      <a:endParaRPr lang="it-IT" sz="1200" dirty="0">
                        <a:solidFill>
                          <a:schemeClr val="tx1"/>
                        </a:solidFill>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ctr">
                        <a:spcAft>
                          <a:spcPts val="0"/>
                        </a:spcAft>
                      </a:pPr>
                      <a:r>
                        <a:rPr lang="it-IT" sz="1200" dirty="0">
                          <a:solidFill>
                            <a:schemeClr val="tx1"/>
                          </a:solidFill>
                          <a:effectLst/>
                        </a:rPr>
                        <a:t>Sviluppo</a:t>
                      </a:r>
                      <a:endParaRPr lang="it-IT" sz="1200" dirty="0">
                        <a:solidFill>
                          <a:schemeClr val="tx1"/>
                        </a:solidFill>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ctr">
                        <a:spcAft>
                          <a:spcPts val="0"/>
                        </a:spcAft>
                      </a:pPr>
                      <a:r>
                        <a:rPr lang="it-IT" sz="1200" dirty="0">
                          <a:solidFill>
                            <a:schemeClr val="tx1"/>
                          </a:solidFill>
                          <a:effectLst/>
                        </a:rPr>
                        <a:t>Responsabile</a:t>
                      </a:r>
                      <a:endParaRPr lang="it-IT" sz="1200" dirty="0">
                        <a:solidFill>
                          <a:schemeClr val="tx1"/>
                        </a:solidFill>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ctr">
                        <a:spcAft>
                          <a:spcPts val="0"/>
                        </a:spcAft>
                      </a:pPr>
                      <a:r>
                        <a:rPr lang="it-IT" sz="1200" dirty="0">
                          <a:solidFill>
                            <a:schemeClr val="tx1"/>
                          </a:solidFill>
                          <a:effectLst/>
                        </a:rPr>
                        <a:t>Atto</a:t>
                      </a:r>
                      <a:endParaRPr lang="it-IT" sz="1200" dirty="0">
                        <a:solidFill>
                          <a:schemeClr val="tx1"/>
                        </a:solidFill>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r>
              <a:tr h="1598233">
                <a:tc>
                  <a:txBody>
                    <a:bodyPr/>
                    <a:lstStyle/>
                    <a:p>
                      <a:pPr algn="just">
                        <a:spcAft>
                          <a:spcPts val="0"/>
                        </a:spcAft>
                      </a:pPr>
                      <a:r>
                        <a:rPr lang="it-IT" sz="1200" dirty="0">
                          <a:effectLst/>
                        </a:rPr>
                        <a:t>Linee-guida n. 3 </a:t>
                      </a:r>
                      <a:r>
                        <a:rPr lang="it-IT" sz="1200" dirty="0" err="1">
                          <a:effectLst/>
                        </a:rPr>
                        <a:t>Anac</a:t>
                      </a:r>
                      <a:r>
                        <a:rPr lang="it-IT" sz="1200" dirty="0">
                          <a:effectLst/>
                        </a:rPr>
                        <a:t> (direttive </a:t>
                      </a:r>
                      <a:r>
                        <a:rPr lang="it-IT" sz="1200" dirty="0" err="1">
                          <a:effectLst/>
                        </a:rPr>
                        <a:t>Rup</a:t>
                      </a:r>
                      <a:r>
                        <a:rPr lang="it-IT" sz="1200" dirty="0">
                          <a:effectLst/>
                        </a:rPr>
                        <a:t>)</a:t>
                      </a:r>
                    </a:p>
                    <a:p>
                      <a:pPr algn="just">
                        <a:spcAft>
                          <a:spcPts val="0"/>
                        </a:spcAft>
                      </a:pPr>
                      <a:r>
                        <a:rPr lang="it-IT" sz="1200" dirty="0">
                          <a:effectLst/>
                        </a:rPr>
                        <a:t> </a:t>
                      </a:r>
                    </a:p>
                    <a:p>
                      <a:pPr algn="just">
                        <a:spcAft>
                          <a:spcPts val="0"/>
                        </a:spcAft>
                      </a:pPr>
                      <a:r>
                        <a:rPr lang="en-US" sz="1200" dirty="0">
                          <a:effectLst/>
                        </a:rPr>
                        <a:t>Art. 31, comma 12</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dirty="0">
                          <a:effectLst/>
                        </a:rPr>
                        <a:t>Attività preliminari all’avvio dell’appalto</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dirty="0">
                          <a:effectLst/>
                        </a:rPr>
                        <a:t>RUP</a:t>
                      </a:r>
                    </a:p>
                    <a:p>
                      <a:pPr algn="just">
                        <a:spcAft>
                          <a:spcPts val="0"/>
                        </a:spcAft>
                      </a:pPr>
                      <a:r>
                        <a:rPr lang="it-IT" sz="1200" dirty="0">
                          <a:effectLst/>
                        </a:rPr>
                        <a:t>DL/DE</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a:effectLst/>
                        </a:rPr>
                        <a:t>Verbale riunione organizzativa su appalto</a:t>
                      </a:r>
                    </a:p>
                    <a:p>
                      <a:pPr algn="just">
                        <a:spcAft>
                          <a:spcPts val="0"/>
                        </a:spcAft>
                      </a:pPr>
                      <a:r>
                        <a:rPr lang="it-IT" sz="1200">
                          <a:effectLst/>
                        </a:rPr>
                        <a:t> </a:t>
                      </a:r>
                    </a:p>
                    <a:p>
                      <a:pPr algn="just">
                        <a:spcAft>
                          <a:spcPts val="0"/>
                        </a:spcAft>
                      </a:pPr>
                      <a:r>
                        <a:rPr lang="it-IT" sz="1200">
                          <a:effectLst/>
                        </a:rPr>
                        <a:t>Direttive Rup a DL/DE in relazione a particolarità esecuzione appalto (riferimento a obiettivi dell’appalto)</a:t>
                      </a:r>
                    </a:p>
                    <a:p>
                      <a:pPr algn="just">
                        <a:spcAft>
                          <a:spcPts val="0"/>
                        </a:spcAft>
                      </a:pPr>
                      <a:r>
                        <a:rPr lang="it-IT" sz="1200">
                          <a:effectLst/>
                        </a:rPr>
                        <a:t> </a:t>
                      </a:r>
                    </a:p>
                    <a:p>
                      <a:pPr algn="just">
                        <a:spcAft>
                          <a:spcPts val="0"/>
                        </a:spcAft>
                      </a:pPr>
                      <a:r>
                        <a:rPr lang="it-IT" sz="1200">
                          <a:effectLst/>
                        </a:rPr>
                        <a:t>Presa d’atto del cronoprogramma (o definizione quando manca)</a:t>
                      </a:r>
                    </a:p>
                    <a:p>
                      <a:pPr algn="just">
                        <a:spcAft>
                          <a:spcPts val="0"/>
                        </a:spcAft>
                      </a:pPr>
                      <a:r>
                        <a:rPr lang="it-IT" sz="1200">
                          <a:effectLst/>
                        </a:rPr>
                        <a:t> </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r>
              <a:tr h="752940">
                <a:tc>
                  <a:txBody>
                    <a:bodyPr/>
                    <a:lstStyle/>
                    <a:p>
                      <a:pPr algn="just">
                        <a:spcAft>
                          <a:spcPts val="0"/>
                        </a:spcAft>
                      </a:pPr>
                      <a:r>
                        <a:rPr lang="it-IT" sz="1200">
                          <a:effectLst/>
                        </a:rPr>
                        <a:t>Art. 101, comma 1</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a:effectLst/>
                        </a:rPr>
                        <a:t>Nomina DE/DL</a:t>
                      </a:r>
                    </a:p>
                    <a:p>
                      <a:pPr algn="just">
                        <a:spcAft>
                          <a:spcPts val="0"/>
                        </a:spcAft>
                      </a:pPr>
                      <a:r>
                        <a:rPr lang="it-IT" sz="1200">
                          <a:effectLst/>
                        </a:rPr>
                        <a:t>(da effettuarsi prima dell’avvio dell’appalto)</a:t>
                      </a:r>
                    </a:p>
                    <a:p>
                      <a:pPr algn="just">
                        <a:spcAft>
                          <a:spcPts val="0"/>
                        </a:spcAft>
                      </a:pPr>
                      <a:r>
                        <a:rPr lang="it-IT" sz="1200">
                          <a:effectLst/>
                        </a:rPr>
                        <a:t> </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dirty="0">
                          <a:effectLst/>
                        </a:rPr>
                        <a:t>Dirigente/</a:t>
                      </a:r>
                      <a:r>
                        <a:rPr lang="it-IT" sz="1200" dirty="0" err="1">
                          <a:effectLst/>
                        </a:rPr>
                        <a:t>RdS</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dirty="0">
                          <a:effectLst/>
                        </a:rPr>
                        <a:t>Proposta di nomina dal </a:t>
                      </a:r>
                      <a:r>
                        <a:rPr lang="it-IT" sz="1200" dirty="0" err="1">
                          <a:effectLst/>
                        </a:rPr>
                        <a:t>Rup</a:t>
                      </a:r>
                      <a:endParaRPr lang="it-IT" sz="1200" dirty="0">
                        <a:effectLst/>
                      </a:endParaRPr>
                    </a:p>
                    <a:p>
                      <a:pPr algn="just">
                        <a:spcAft>
                          <a:spcPts val="0"/>
                        </a:spcAft>
                      </a:pPr>
                      <a:r>
                        <a:rPr lang="it-IT" sz="1200" dirty="0">
                          <a:effectLst/>
                        </a:rPr>
                        <a:t> </a:t>
                      </a:r>
                    </a:p>
                    <a:p>
                      <a:pPr algn="just">
                        <a:spcAft>
                          <a:spcPts val="0"/>
                        </a:spcAft>
                      </a:pPr>
                      <a:r>
                        <a:rPr lang="it-IT" sz="1200" dirty="0">
                          <a:effectLst/>
                        </a:rPr>
                        <a:t>Atto di nomina DE/DL</a:t>
                      </a:r>
                    </a:p>
                    <a:p>
                      <a:pPr algn="just">
                        <a:spcAft>
                          <a:spcPts val="0"/>
                        </a:spcAft>
                      </a:pPr>
                      <a:r>
                        <a:rPr lang="it-IT" sz="1200" dirty="0">
                          <a:effectLst/>
                        </a:rPr>
                        <a:t> </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r>
              <a:tr h="376470">
                <a:tc>
                  <a:txBody>
                    <a:bodyPr/>
                    <a:lstStyle/>
                    <a:p>
                      <a:pPr algn="just">
                        <a:spcAft>
                          <a:spcPts val="0"/>
                        </a:spcAft>
                      </a:pPr>
                      <a:r>
                        <a:rPr lang="it-IT" sz="1200">
                          <a:effectLst/>
                        </a:rPr>
                        <a:t>(par. 10 Linee-guida Anac 3)</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a:effectLst/>
                        </a:rPr>
                        <a:t>Riconoscimento ruolo DE in capo a RUP </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dirty="0">
                          <a:effectLst/>
                        </a:rPr>
                        <a:t>Dirigente/</a:t>
                      </a:r>
                      <a:r>
                        <a:rPr lang="it-IT" sz="1200" dirty="0" err="1">
                          <a:effectLst/>
                        </a:rPr>
                        <a:t>RdS</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dirty="0">
                          <a:effectLst/>
                        </a:rPr>
                        <a:t>Atto di nomina del </a:t>
                      </a:r>
                      <a:r>
                        <a:rPr lang="it-IT" sz="1200" dirty="0" err="1">
                          <a:effectLst/>
                        </a:rPr>
                        <a:t>Rup</a:t>
                      </a:r>
                      <a:r>
                        <a:rPr lang="it-IT" sz="1200" dirty="0">
                          <a:effectLst/>
                        </a:rPr>
                        <a:t> (con indicazione ruolo DE)</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r>
              <a:tr h="564705">
                <a:tc>
                  <a:txBody>
                    <a:bodyPr/>
                    <a:lstStyle/>
                    <a:p>
                      <a:pPr algn="just">
                        <a:spcAft>
                          <a:spcPts val="0"/>
                        </a:spcAft>
                      </a:pPr>
                      <a:r>
                        <a:rPr lang="it-IT" sz="1200">
                          <a:effectLst/>
                        </a:rPr>
                        <a:t>Art. 101, comma 2</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a:effectLst/>
                        </a:rPr>
                        <a:t>Costituzione Ufficio Direzione Lavori con nomina Direttori Operativi / ispettori di cantiere</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a:effectLst/>
                        </a:rPr>
                        <a:t>Dirigente/RdS</a:t>
                      </a:r>
                    </a:p>
                    <a:p>
                      <a:pPr algn="just">
                        <a:spcAft>
                          <a:spcPts val="0"/>
                        </a:spcAft>
                      </a:pPr>
                      <a:r>
                        <a:rPr lang="it-IT" sz="1200">
                          <a:effectLst/>
                        </a:rPr>
                        <a:t>(in quanto responsabile della macro-unità organizzativa)</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dirty="0">
                          <a:effectLst/>
                        </a:rPr>
                        <a:t>Atto costituzione Ufficio DL</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r>
              <a:tr h="564705">
                <a:tc>
                  <a:txBody>
                    <a:bodyPr/>
                    <a:lstStyle/>
                    <a:p>
                      <a:pPr algn="just">
                        <a:spcAft>
                          <a:spcPts val="0"/>
                        </a:spcAft>
                      </a:pPr>
                      <a:r>
                        <a:rPr lang="en-US" sz="1200">
                          <a:effectLst/>
                        </a:rPr>
                        <a:t>Art. 105, comma 3. Let- c-bis</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a:effectLst/>
                        </a:rPr>
                        <a:t>Accettazione (in sede di stipulazione) del contratto di cooperazione continuativa</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a:effectLst/>
                        </a:rPr>
                        <a:t>RUP</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dirty="0">
                          <a:effectLst/>
                        </a:rPr>
                        <a:t> </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r>
              <a:tr h="1613428">
                <a:tc>
                  <a:txBody>
                    <a:bodyPr/>
                    <a:lstStyle/>
                    <a:p>
                      <a:pPr algn="just">
                        <a:spcAft>
                          <a:spcPts val="0"/>
                        </a:spcAft>
                      </a:pPr>
                      <a:r>
                        <a:rPr lang="it-IT" sz="1200" dirty="0">
                          <a:effectLst/>
                        </a:rPr>
                        <a:t>Art. 101, comma 1</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dirty="0">
                          <a:effectLst/>
                        </a:rPr>
                        <a:t>Direzione e coordinamento complessivo esecuzione appalto</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a:effectLst/>
                        </a:rPr>
                        <a:t>RUP</a:t>
                      </a:r>
                      <a:endParaRPr lang="it-IT" sz="120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c>
                  <a:txBody>
                    <a:bodyPr/>
                    <a:lstStyle/>
                    <a:p>
                      <a:pPr algn="just">
                        <a:spcAft>
                          <a:spcPts val="0"/>
                        </a:spcAft>
                      </a:pPr>
                      <a:r>
                        <a:rPr lang="it-IT" sz="1200" dirty="0">
                          <a:effectLst/>
                        </a:rPr>
                        <a:t>Verbale riunione organizzativa su appalto</a:t>
                      </a:r>
                    </a:p>
                    <a:p>
                      <a:pPr algn="just">
                        <a:spcAft>
                          <a:spcPts val="0"/>
                        </a:spcAft>
                      </a:pPr>
                      <a:r>
                        <a:rPr lang="it-IT" sz="1200" dirty="0">
                          <a:effectLst/>
                        </a:rPr>
                        <a:t> </a:t>
                      </a:r>
                    </a:p>
                    <a:p>
                      <a:pPr algn="just">
                        <a:spcAft>
                          <a:spcPts val="0"/>
                        </a:spcAft>
                      </a:pPr>
                      <a:r>
                        <a:rPr lang="it-IT" sz="1200" dirty="0">
                          <a:effectLst/>
                        </a:rPr>
                        <a:t>Direttive </a:t>
                      </a:r>
                      <a:r>
                        <a:rPr lang="it-IT" sz="1200" dirty="0" err="1">
                          <a:effectLst/>
                        </a:rPr>
                        <a:t>Rup</a:t>
                      </a:r>
                      <a:r>
                        <a:rPr lang="it-IT" sz="1200" dirty="0">
                          <a:effectLst/>
                        </a:rPr>
                        <a:t> a DL/DE in relazione a particolarità esecuzione appalto (riferimento a obiettivi dell’appalto)</a:t>
                      </a:r>
                    </a:p>
                    <a:p>
                      <a:pPr algn="just">
                        <a:spcAft>
                          <a:spcPts val="0"/>
                        </a:spcAft>
                      </a:pPr>
                      <a:r>
                        <a:rPr lang="it-IT" sz="1200" dirty="0">
                          <a:effectLst/>
                        </a:rPr>
                        <a:t> </a:t>
                      </a:r>
                    </a:p>
                    <a:p>
                      <a:pPr algn="just">
                        <a:spcAft>
                          <a:spcPts val="0"/>
                        </a:spcAft>
                      </a:pPr>
                      <a:r>
                        <a:rPr lang="it-IT" sz="1200" dirty="0">
                          <a:effectLst/>
                        </a:rPr>
                        <a:t>Presa d’atto del cronoprogramma (o definizione quando manca)</a:t>
                      </a:r>
                    </a:p>
                    <a:p>
                      <a:pPr algn="just">
                        <a:spcAft>
                          <a:spcPts val="0"/>
                        </a:spcAft>
                      </a:pPr>
                      <a:r>
                        <a:rPr lang="it-IT" sz="1200" dirty="0">
                          <a:effectLst/>
                        </a:rPr>
                        <a:t> </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54392" marR="54392" marT="0" marB="0"/>
                </a:tc>
              </a:tr>
            </a:tbl>
          </a:graphicData>
        </a:graphic>
      </p:graphicFrame>
    </p:spTree>
    <p:extLst>
      <p:ext uri="{BB962C8B-B14F-4D97-AF65-F5344CB8AC3E}">
        <p14:creationId xmlns:p14="http://schemas.microsoft.com/office/powerpoint/2010/main" val="467157444"/>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a:bodyPr>
          <a:lstStyle/>
          <a:p>
            <a:pPr algn="ctr"/>
            <a:r>
              <a:rPr lang="it-IT" dirty="0" smtClean="0"/>
              <a:t>SOSTITUZIONE CONTRAENTE CON ALTRO CONTRAENTE - ART. 106</a:t>
            </a:r>
            <a:endParaRPr lang="it-IT" dirty="0"/>
          </a:p>
        </p:txBody>
      </p:sp>
      <p:sp>
        <p:nvSpPr>
          <p:cNvPr id="3" name="Segnaposto contenuto 2"/>
          <p:cNvSpPr>
            <a:spLocks noGrp="1"/>
          </p:cNvSpPr>
          <p:nvPr>
            <p:ph idx="1"/>
          </p:nvPr>
        </p:nvSpPr>
        <p:spPr>
          <a:xfrm>
            <a:off x="249382" y="1825625"/>
            <a:ext cx="11333018" cy="4741430"/>
          </a:xfrm>
        </p:spPr>
        <p:txBody>
          <a:bodyPr>
            <a:normAutofit fontScale="92500" lnSpcReduction="10000"/>
          </a:bodyPr>
          <a:lstStyle/>
          <a:p>
            <a:pPr marL="0" indent="0" algn="just">
              <a:buNone/>
            </a:pPr>
            <a:r>
              <a:rPr lang="it-IT" dirty="0" smtClean="0"/>
              <a:t>Comma 1, </a:t>
            </a:r>
            <a:r>
              <a:rPr lang="it-IT" dirty="0" err="1" smtClean="0"/>
              <a:t>lett</a:t>
            </a:r>
            <a:r>
              <a:rPr lang="it-IT" dirty="0" smtClean="0"/>
              <a:t>. d</a:t>
            </a:r>
            <a:r>
              <a:rPr lang="it-IT" dirty="0"/>
              <a:t>) se un nuovo contraente sostituisce quello a cui la stazione appaltante aveva inizialmente aggiudicato l'appalto a causa di una delle seguenti circostanze</a:t>
            </a:r>
            <a:r>
              <a:rPr lang="it-IT" dirty="0" smtClean="0"/>
              <a:t>:</a:t>
            </a:r>
          </a:p>
          <a:p>
            <a:pPr marL="0" indent="0" algn="just">
              <a:buNone/>
            </a:pPr>
            <a:r>
              <a:rPr lang="it-IT" dirty="0"/>
              <a:t>1) una clausola di revisione inequivocabile in conformità alle disposizioni di cui alla lettera a);</a:t>
            </a:r>
          </a:p>
          <a:p>
            <a:pPr marL="0" indent="0" algn="just">
              <a:buNone/>
            </a:pPr>
            <a:r>
              <a:rPr lang="it-IT" dirty="0"/>
              <a:t>2) all'aggiudicatario iniziale succede, per causa di morte o a seguito di ristrutturazioni societarie, comprese rilevazioni, fusioni, scissioni, acquisizione o insolvenza, un altro operatore economico che soddisfi i criteri di selezione qualitativa stabiliti inizialmente, purché ciò non implichi altre modifiche sostanziali al contratto e non sia finalizzato ad eludere l'applicazione del presente codice;</a:t>
            </a:r>
          </a:p>
          <a:p>
            <a:pPr marL="0" indent="0" algn="just">
              <a:buNone/>
            </a:pPr>
            <a:r>
              <a:rPr lang="it-IT" dirty="0"/>
              <a:t>3) nel caso in cui l'amministrazione aggiudicatrice o l'ente aggiudicatore si assuma gli obblighi del contraente principale nei confronti dei suoi subappaltatori;</a:t>
            </a:r>
          </a:p>
          <a:p>
            <a:pPr marL="0" indent="0" algn="just">
              <a:buNone/>
            </a:pPr>
            <a:endParaRPr lang="it-IT" dirty="0"/>
          </a:p>
        </p:txBody>
      </p:sp>
    </p:spTree>
    <p:extLst>
      <p:ext uri="{BB962C8B-B14F-4D97-AF65-F5344CB8AC3E}">
        <p14:creationId xmlns:p14="http://schemas.microsoft.com/office/powerpoint/2010/main" val="618728714"/>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dirty="0" smtClean="0"/>
              <a:t>MODIFICHE NON SOSTANZIALI</a:t>
            </a:r>
            <a:br>
              <a:rPr lang="it-IT" dirty="0" smtClean="0"/>
            </a:br>
            <a:r>
              <a:rPr lang="it-IT" dirty="0" smtClean="0"/>
              <a:t>ART. 106</a:t>
            </a:r>
            <a:endParaRPr lang="it-IT" dirty="0"/>
          </a:p>
        </p:txBody>
      </p:sp>
      <p:sp>
        <p:nvSpPr>
          <p:cNvPr id="3" name="Segnaposto contenuto 2"/>
          <p:cNvSpPr>
            <a:spLocks noGrp="1"/>
          </p:cNvSpPr>
          <p:nvPr>
            <p:ph idx="1"/>
          </p:nvPr>
        </p:nvSpPr>
        <p:spPr/>
        <p:txBody>
          <a:bodyPr/>
          <a:lstStyle/>
          <a:p>
            <a:pPr marL="0" indent="0" algn="just">
              <a:buNone/>
            </a:pPr>
            <a:r>
              <a:rPr lang="it-IT" dirty="0" smtClean="0"/>
              <a:t>Comma 1, </a:t>
            </a:r>
            <a:r>
              <a:rPr lang="it-IT" dirty="0" err="1" smtClean="0"/>
              <a:t>lett</a:t>
            </a:r>
            <a:r>
              <a:rPr lang="it-IT" dirty="0" smtClean="0"/>
              <a:t>. e</a:t>
            </a:r>
            <a:r>
              <a:rPr lang="it-IT" dirty="0"/>
              <a:t>) se le modifiche non sono sostanziali ai sensi del comma 4. Le stazioni appaltanti possono stabilire nei documenti di gara </a:t>
            </a:r>
            <a:r>
              <a:rPr lang="it-IT" dirty="0" smtClean="0"/>
              <a:t>soglie </a:t>
            </a:r>
            <a:r>
              <a:rPr lang="it-IT" dirty="0"/>
              <a:t>di importi per consentire le modifiche</a:t>
            </a:r>
            <a:r>
              <a:rPr lang="it-IT" dirty="0" smtClean="0"/>
              <a:t>.</a:t>
            </a:r>
          </a:p>
          <a:p>
            <a:pPr marL="0" indent="0" algn="just">
              <a:buNone/>
            </a:pPr>
            <a:r>
              <a:rPr lang="it-IT" dirty="0" smtClean="0"/>
              <a:t>La norma non prevede limiti di importi. Tali limiti possono essere previsti nei bandi a discrezione della Stazione Appaltante.</a:t>
            </a:r>
          </a:p>
          <a:p>
            <a:pPr marL="0" indent="0" algn="just">
              <a:buNone/>
            </a:pPr>
            <a:r>
              <a:rPr lang="it-IT" u="sng" dirty="0" smtClean="0"/>
              <a:t>La modifica sostanziale è definita al comma 4. </a:t>
            </a:r>
            <a:endParaRPr lang="it-IT" u="sng" dirty="0"/>
          </a:p>
        </p:txBody>
      </p:sp>
    </p:spTree>
    <p:extLst>
      <p:ext uri="{BB962C8B-B14F-4D97-AF65-F5344CB8AC3E}">
        <p14:creationId xmlns:p14="http://schemas.microsoft.com/office/powerpoint/2010/main" val="715920478"/>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pPr algn="ctr"/>
            <a:r>
              <a:rPr lang="it-IT" dirty="0" smtClean="0"/>
              <a:t>MODIFICHE IL CUI VALORE E’ AL DI SOTTO DELLE SOGLIE COMUNITARIE E IL 10% DEL VALORE INIZIALE DEL CONTRATTO PER S/F E IL 15% PER L. </a:t>
            </a:r>
            <a:endParaRPr lang="it-IT" dirty="0"/>
          </a:p>
        </p:txBody>
      </p:sp>
      <p:sp>
        <p:nvSpPr>
          <p:cNvPr id="3" name="Segnaposto contenuto 2"/>
          <p:cNvSpPr>
            <a:spLocks noGrp="1"/>
          </p:cNvSpPr>
          <p:nvPr>
            <p:ph idx="1"/>
          </p:nvPr>
        </p:nvSpPr>
        <p:spPr>
          <a:xfrm>
            <a:off x="387927" y="1825625"/>
            <a:ext cx="11166764" cy="5032375"/>
          </a:xfrm>
        </p:spPr>
        <p:txBody>
          <a:bodyPr>
            <a:normAutofit fontScale="85000" lnSpcReduction="10000"/>
          </a:bodyPr>
          <a:lstStyle/>
          <a:p>
            <a:pPr marL="0" indent="0" algn="just">
              <a:buNone/>
            </a:pPr>
            <a:r>
              <a:rPr lang="it-IT" dirty="0" smtClean="0"/>
              <a:t>Comma 2, </a:t>
            </a:r>
            <a:r>
              <a:rPr lang="it-IT" dirty="0" err="1" smtClean="0"/>
              <a:t>lett</a:t>
            </a:r>
            <a:r>
              <a:rPr lang="it-IT" dirty="0" smtClean="0"/>
              <a:t>. </a:t>
            </a:r>
            <a:r>
              <a:rPr lang="it-IT" dirty="0"/>
              <a:t>a</a:t>
            </a:r>
            <a:r>
              <a:rPr lang="it-IT" dirty="0" smtClean="0"/>
              <a:t>) e b)- </a:t>
            </a:r>
            <a:r>
              <a:rPr lang="it-IT" dirty="0"/>
              <a:t>I contratti possono parimenti essere modificati, oltre a quanto previsto al comma 1, senza necessità di una nuova procedura a norma del presente codice, se il valore della modifica è al di sotto di entrambi i seguenti valori:</a:t>
            </a:r>
            <a:r>
              <a:rPr lang="it-IT" dirty="0" smtClean="0"/>
              <a:t> </a:t>
            </a:r>
          </a:p>
          <a:p>
            <a:pPr marL="514350" indent="-514350" algn="just">
              <a:buAutoNum type="alphaLcParenR"/>
            </a:pPr>
            <a:r>
              <a:rPr lang="it-IT" dirty="0" smtClean="0"/>
              <a:t>le </a:t>
            </a:r>
            <a:r>
              <a:rPr lang="it-IT" dirty="0"/>
              <a:t>soglie fissate all'articolo </a:t>
            </a:r>
            <a:r>
              <a:rPr lang="it-IT" dirty="0" smtClean="0"/>
              <a:t>35;</a:t>
            </a:r>
          </a:p>
          <a:p>
            <a:pPr marL="514350" indent="-514350" algn="just">
              <a:buAutoNum type="alphaLcParenR"/>
            </a:pPr>
            <a:r>
              <a:rPr lang="it-IT" dirty="0" smtClean="0"/>
              <a:t>il </a:t>
            </a:r>
            <a:r>
              <a:rPr lang="it-IT" dirty="0"/>
              <a:t>10 per cento del valore iniziale del contratto per i contratti di servizi e fornitura sia nei settori ordinari che speciali ovvero il 15 per cento del valore iniziale del contratto per i contratti di lavori sia nei settori ordinari che speciali. Tuttavia la modifica non può alterare la natura complessiva del contratto o dell'accordo quadro. In caso di più modifiche successive, il valore è accertato sulla base del valore complessivo netto delle successive modifiche. </a:t>
            </a:r>
            <a:endParaRPr lang="it-IT" dirty="0" smtClean="0"/>
          </a:p>
          <a:p>
            <a:pPr marL="0" indent="0" algn="just">
              <a:buNone/>
            </a:pPr>
            <a:r>
              <a:rPr lang="it-IT" dirty="0" smtClean="0"/>
              <a:t>Modifiche sempre ammesse a prescindere dall’accertamento di determinati presupposti.</a:t>
            </a:r>
          </a:p>
          <a:p>
            <a:pPr marL="0" indent="0" algn="just">
              <a:buNone/>
            </a:pPr>
            <a:r>
              <a:rPr lang="it-IT" dirty="0" smtClean="0"/>
              <a:t>Uniche due condizioni: 1) la modifica non deve alterare </a:t>
            </a:r>
            <a:r>
              <a:rPr lang="it-IT" u="sng" dirty="0" smtClean="0"/>
              <a:t>la natura complessiva del contratto; </a:t>
            </a:r>
            <a:r>
              <a:rPr lang="it-IT" dirty="0" smtClean="0"/>
              <a:t>2) in caso di modifiche il valore è accertato sulla base del valore complessivo netto delle successive modifiche.   </a:t>
            </a:r>
            <a:endParaRPr lang="it-IT" dirty="0"/>
          </a:p>
        </p:txBody>
      </p:sp>
    </p:spTree>
    <p:extLst>
      <p:ext uri="{BB962C8B-B14F-4D97-AF65-F5344CB8AC3E}">
        <p14:creationId xmlns:p14="http://schemas.microsoft.com/office/powerpoint/2010/main" val="1036934357"/>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pPr algn="ctr"/>
            <a:r>
              <a:rPr lang="it-IT" dirty="0" smtClean="0"/>
              <a:t>Nei limiti quantitativi di cui prima, è ammessa la modifica contrattuale per errori o omissioni concernenti il progetto esecutivo pregiudizievoli pere la realizzazione o l’utilizzazione dell’opera </a:t>
            </a:r>
            <a:endParaRPr lang="it-IT" dirty="0"/>
          </a:p>
        </p:txBody>
      </p:sp>
      <p:sp>
        <p:nvSpPr>
          <p:cNvPr id="3" name="Segnaposto contenuto 2"/>
          <p:cNvSpPr>
            <a:spLocks noGrp="1"/>
          </p:cNvSpPr>
          <p:nvPr>
            <p:ph idx="1"/>
          </p:nvPr>
        </p:nvSpPr>
        <p:spPr>
          <a:xfrm>
            <a:off x="838200" y="2506662"/>
            <a:ext cx="10515600" cy="4351338"/>
          </a:xfrm>
        </p:spPr>
        <p:txBody>
          <a:bodyPr>
            <a:normAutofit lnSpcReduction="10000"/>
          </a:bodyPr>
          <a:lstStyle/>
          <a:p>
            <a:pPr marL="0" indent="0" algn="just">
              <a:buNone/>
            </a:pPr>
            <a:r>
              <a:rPr lang="it-IT" dirty="0" smtClean="0"/>
              <a:t>Comma 2, </a:t>
            </a:r>
            <a:r>
              <a:rPr lang="it-IT" dirty="0" err="1" smtClean="0"/>
              <a:t>lett</a:t>
            </a:r>
            <a:r>
              <a:rPr lang="it-IT" dirty="0" smtClean="0"/>
              <a:t>. b) secondo periodo- </a:t>
            </a:r>
            <a:r>
              <a:rPr lang="it-IT" dirty="0"/>
              <a:t>Qualora la necessità di modificare il contratto derivi da errori o da omissioni nel progetto esecutivo, che pregiudichino in tutto o in parte la realizzazione dell'opera o la sua utilizzazione, essa è consentita solo nei limiti quantitativi di cui al presente comma, ferma restando la responsabilità dei progettisti esterni</a:t>
            </a:r>
            <a:r>
              <a:rPr lang="it-IT" dirty="0" smtClean="0"/>
              <a:t>.</a:t>
            </a:r>
          </a:p>
          <a:p>
            <a:pPr marL="0" indent="0" algn="just">
              <a:buNone/>
            </a:pPr>
            <a:r>
              <a:rPr lang="it-IT" dirty="0" smtClean="0"/>
              <a:t>Trattasi delle modifiche determinate da cause impreviste e imprevedibili. Il codice prevede come possibili cause (elencazione non esaustiva) la sopravvenienza di nuove leggi, regolamenti, provvedimenti dell’autorità o di enti preposti alla tutela di interessi rilevanti. </a:t>
            </a:r>
            <a:endParaRPr lang="it-IT" dirty="0"/>
          </a:p>
        </p:txBody>
      </p:sp>
    </p:spTree>
    <p:extLst>
      <p:ext uri="{BB962C8B-B14F-4D97-AF65-F5344CB8AC3E}">
        <p14:creationId xmlns:p14="http://schemas.microsoft.com/office/powerpoint/2010/main" val="3423768733"/>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0"/>
            <a:ext cx="10515600" cy="1325563"/>
          </a:xfrm>
        </p:spPr>
        <p:txBody>
          <a:bodyPr/>
          <a:lstStyle/>
          <a:p>
            <a:pPr algn="ctr"/>
            <a:r>
              <a:rPr lang="it-IT" dirty="0" smtClean="0"/>
              <a:t>VARIANTI IN CORSO D’OPERA</a:t>
            </a:r>
            <a:br>
              <a:rPr lang="it-IT" dirty="0" smtClean="0"/>
            </a:br>
            <a:r>
              <a:rPr lang="it-IT" dirty="0" smtClean="0"/>
              <a:t>ART. 106</a:t>
            </a:r>
            <a:endParaRPr lang="it-IT" dirty="0"/>
          </a:p>
        </p:txBody>
      </p:sp>
      <p:sp>
        <p:nvSpPr>
          <p:cNvPr id="3" name="Segnaposto contenuto 2"/>
          <p:cNvSpPr>
            <a:spLocks noGrp="1"/>
          </p:cNvSpPr>
          <p:nvPr>
            <p:ph idx="1"/>
          </p:nvPr>
        </p:nvSpPr>
        <p:spPr>
          <a:xfrm>
            <a:off x="318655" y="1188315"/>
            <a:ext cx="10924309" cy="5503429"/>
          </a:xfrm>
        </p:spPr>
        <p:txBody>
          <a:bodyPr>
            <a:normAutofit fontScale="77500" lnSpcReduction="20000"/>
          </a:bodyPr>
          <a:lstStyle/>
          <a:p>
            <a:pPr marL="0" indent="0" algn="just">
              <a:buNone/>
            </a:pPr>
            <a:r>
              <a:rPr lang="it-IT" dirty="0" smtClean="0"/>
              <a:t>Comma 1, </a:t>
            </a:r>
            <a:r>
              <a:rPr lang="it-IT" dirty="0" err="1" smtClean="0"/>
              <a:t>lett</a:t>
            </a:r>
            <a:r>
              <a:rPr lang="it-IT" dirty="0" smtClean="0"/>
              <a:t>. c)- </a:t>
            </a:r>
            <a:r>
              <a:rPr lang="it-IT" dirty="0"/>
              <a:t>Le modifiche, nonché le varianti, dei contratti di appalto in corso di validità devono essere autorizzate dal RUP con le modalità previste dall'ordinamento della stazione appaltante cui il RUP dipende. I contratti di appalto nei settori ordinari e nei settori speciali possono essere modificati senza una nuova procedura di affidamento nei casi seguenti</a:t>
            </a:r>
            <a:r>
              <a:rPr lang="it-IT" dirty="0" smtClean="0"/>
              <a:t>: </a:t>
            </a:r>
          </a:p>
          <a:p>
            <a:pPr marL="0" indent="0" algn="just">
              <a:buNone/>
            </a:pPr>
            <a:r>
              <a:rPr lang="it-IT" dirty="0" smtClean="0"/>
              <a:t>c</a:t>
            </a:r>
            <a:r>
              <a:rPr lang="it-IT" dirty="0"/>
              <a:t>) ove siano soddisfatte tutte le seguenti condizioni, fatto salvo quanto previsto per gli appalti nei settori ordinari dal comma 7</a:t>
            </a:r>
            <a:r>
              <a:rPr lang="it-IT" dirty="0" smtClean="0"/>
              <a:t>: </a:t>
            </a:r>
            <a:r>
              <a:rPr lang="it-IT" dirty="0"/>
              <a:t>1) la necessità di modifica è determinata da circostanze impreviste e imprevedibili per l'amministrazione aggiudicatrice o per l'ente aggiudicatore. In tali casi le modifiche all'oggetto del contratto assumono la denominazione di varianti in corso d'opera. Tra le predette circostanze può rientrare anche la sopravvenienza di nuove disposizioni legislative o regolamentari o provvedimenti di autorità od enti preposti alla tutela di interessi </a:t>
            </a:r>
            <a:r>
              <a:rPr lang="it-IT" dirty="0" smtClean="0"/>
              <a:t>rilevanti; 2</a:t>
            </a:r>
            <a:r>
              <a:rPr lang="it-IT" dirty="0"/>
              <a:t>) la modifica non altera la natura generale del </a:t>
            </a:r>
            <a:r>
              <a:rPr lang="it-IT" dirty="0" smtClean="0"/>
              <a:t>contratto.</a:t>
            </a:r>
          </a:p>
          <a:p>
            <a:pPr marL="0" indent="0" algn="just">
              <a:buNone/>
            </a:pPr>
            <a:r>
              <a:rPr lang="it-IT" dirty="0" smtClean="0"/>
              <a:t>Trattasi delle modifiche determinate da cause impreviste ed imprevedibili. Il codice prevede come possibili cause  (elencazione non esaustiva) la sopravvenienza di nuove leggi, regolamenti, provvedimenti dell’autorità o di enti preposti alla tutela di interessi rilevanti.</a:t>
            </a:r>
          </a:p>
          <a:p>
            <a:pPr marL="0" indent="0" algn="just">
              <a:buNone/>
            </a:pPr>
            <a:r>
              <a:rPr lang="it-IT" dirty="0" smtClean="0"/>
              <a:t>È presente limite quantitativo del 50% (comma 7) e </a:t>
            </a:r>
            <a:r>
              <a:rPr lang="it-IT" u="sng" dirty="0" smtClean="0"/>
              <a:t>la non alterazione della natura generale del contratto. </a:t>
            </a:r>
            <a:endParaRPr lang="it-IT" u="sng" dirty="0"/>
          </a:p>
          <a:p>
            <a:pPr marL="0" indent="0" algn="just">
              <a:buNone/>
            </a:pPr>
            <a:r>
              <a:rPr lang="it-IT" dirty="0" smtClean="0"/>
              <a:t>In caso di più modifiche successive, la limitazione del 50% si applica al valore di ciascuna modifica (le modifiche successive non devono essere intese ad aggirare il Codice). </a:t>
            </a:r>
          </a:p>
          <a:p>
            <a:pPr marL="0" indent="0" algn="just">
              <a:buNone/>
            </a:pPr>
            <a:r>
              <a:rPr lang="it-IT" dirty="0" smtClean="0"/>
              <a:t>Tali modifiche vengono qualificate come «varianti in corso d’opera». </a:t>
            </a:r>
            <a:endParaRPr lang="it-IT" dirty="0"/>
          </a:p>
        </p:txBody>
      </p:sp>
    </p:spTree>
    <p:extLst>
      <p:ext uri="{BB962C8B-B14F-4D97-AF65-F5344CB8AC3E}">
        <p14:creationId xmlns:p14="http://schemas.microsoft.com/office/powerpoint/2010/main" val="1638541577"/>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0"/>
            <a:ext cx="10515600" cy="1325563"/>
          </a:xfrm>
        </p:spPr>
        <p:txBody>
          <a:bodyPr/>
          <a:lstStyle/>
          <a:p>
            <a:pPr algn="ctr"/>
            <a:r>
              <a:rPr lang="it-IT" dirty="0" smtClean="0"/>
              <a:t>RISOLUZIONE DEL CONTRATTO- ART. 108</a:t>
            </a:r>
            <a:endParaRPr lang="it-IT" dirty="0"/>
          </a:p>
        </p:txBody>
      </p:sp>
      <p:sp>
        <p:nvSpPr>
          <p:cNvPr id="3" name="Segnaposto contenuto 2"/>
          <p:cNvSpPr>
            <a:spLocks noGrp="1"/>
          </p:cNvSpPr>
          <p:nvPr>
            <p:ph idx="1"/>
          </p:nvPr>
        </p:nvSpPr>
        <p:spPr>
          <a:xfrm>
            <a:off x="277090" y="1163782"/>
            <a:ext cx="11554691" cy="5500254"/>
          </a:xfrm>
        </p:spPr>
        <p:txBody>
          <a:bodyPr>
            <a:normAutofit fontScale="62500" lnSpcReduction="20000"/>
          </a:bodyPr>
          <a:lstStyle/>
          <a:p>
            <a:pPr marL="0" indent="0" algn="just">
              <a:buNone/>
            </a:pPr>
            <a:r>
              <a:rPr lang="it-IT" dirty="0"/>
              <a:t>L</a:t>
            </a:r>
            <a:r>
              <a:rPr lang="it-IT" dirty="0" smtClean="0"/>
              <a:t>e </a:t>
            </a:r>
            <a:r>
              <a:rPr lang="it-IT" dirty="0"/>
              <a:t>stazioni appaltanti </a:t>
            </a:r>
            <a:r>
              <a:rPr lang="it-IT" b="1" u="sng" dirty="0"/>
              <a:t>possono </a:t>
            </a:r>
            <a:r>
              <a:rPr lang="it-IT" dirty="0"/>
              <a:t>risolvere un contratto pubblico durante il periodo di sua efficacia, se una o più delle seguenti condizioni sono soddisfatte:</a:t>
            </a:r>
            <a:endParaRPr lang="it-IT" dirty="0" smtClean="0"/>
          </a:p>
          <a:p>
            <a:pPr marL="0" indent="0" algn="just">
              <a:buNone/>
            </a:pPr>
            <a:r>
              <a:rPr lang="it-IT" dirty="0" smtClean="0"/>
              <a:t>a</a:t>
            </a:r>
            <a:r>
              <a:rPr lang="it-IT" dirty="0"/>
              <a:t>) il contratto ha subito una modifica sostanziale che avrebbe richiesto una nuova procedura di appalto ai sensi dell'articolo 106;</a:t>
            </a:r>
          </a:p>
          <a:p>
            <a:pPr marL="0" indent="0" algn="just">
              <a:buNone/>
            </a:pPr>
            <a:r>
              <a:rPr lang="it-IT" dirty="0"/>
              <a:t>b) con riferimento alle modificazioni di cui all'articolo 106, comma 1, lettere b) e c) sono state superate le soglie di cui al comma 7 del predetto articolo; con riferimento alle modificazioni di cui all'articolo 106, comma 1, lettera </a:t>
            </a:r>
            <a:r>
              <a:rPr lang="it-IT" dirty="0" smtClean="0"/>
              <a:t>e)</a:t>
            </a:r>
            <a:r>
              <a:rPr lang="it-IT" dirty="0"/>
              <a:t> </a:t>
            </a:r>
            <a:r>
              <a:rPr lang="it-IT" dirty="0" smtClean="0"/>
              <a:t>del </a:t>
            </a:r>
            <a:r>
              <a:rPr lang="it-IT" dirty="0"/>
              <a:t>predetto articolo, sono state superate eventuali soglie stabilite dalle amministrazioni aggiudicatrici o dagli enti aggiudicatori; con riferimento alle modificazioni di cui all'articolo 106, comma 2, sono state superate le soglie di cui al medesimo comma 2, lettere a) e b);</a:t>
            </a:r>
          </a:p>
          <a:p>
            <a:pPr marL="0" indent="0" algn="just">
              <a:buNone/>
            </a:pPr>
            <a:r>
              <a:rPr lang="it-IT" dirty="0"/>
              <a:t>c) l'aggiudicatario si è trovato, al momento dell'aggiudicazione dell'appalto in una delle situazioni di cui all'articolo 80, comma 1, sia per quanto riguarda i settori ordinari sia per quanto riguarda le concessioni e avrebbe dovuto pertanto essere escluso dalla procedura di appalto o di aggiudicazione della concessione, ovvero ancora per quanto riguarda i settori speciali avrebbe dovuto essere escluso a norma dell'articolo 136, comma 1;</a:t>
            </a:r>
          </a:p>
          <a:p>
            <a:pPr marL="0" indent="0" algn="just">
              <a:buNone/>
            </a:pPr>
            <a:r>
              <a:rPr lang="it-IT" dirty="0"/>
              <a:t>d) l'appalto non avrebbe dovuto essere aggiudicato in considerazione di una grave violazione degli obblighi derivanti dai trattati, come riconosciuto dalla Corte di giustizia dell'Unione europea in un procedimento ai sensi dell'articolo 258 TFUE.</a:t>
            </a:r>
          </a:p>
          <a:p>
            <a:pPr marL="0" indent="0" algn="just">
              <a:buNone/>
            </a:pPr>
            <a:r>
              <a:rPr lang="it-IT" dirty="0"/>
              <a:t>Le stazioni appaltanti </a:t>
            </a:r>
            <a:r>
              <a:rPr lang="it-IT" b="1" u="sng" dirty="0"/>
              <a:t>devono</a:t>
            </a:r>
            <a:r>
              <a:rPr lang="it-IT" dirty="0"/>
              <a:t> risolvere un contratto pubblico durante il periodo di efficacia dello stesso </a:t>
            </a:r>
            <a:r>
              <a:rPr lang="it-IT" dirty="0" smtClean="0"/>
              <a:t>qualora:</a:t>
            </a:r>
          </a:p>
          <a:p>
            <a:r>
              <a:rPr lang="it-IT" dirty="0"/>
              <a:t>a) nei confronti dell'appaltatore sia intervenuta la decadenza dell'attestazione di qualificazione per aver prodotto falsa documentazione o dichiarazioni mendaci;</a:t>
            </a:r>
          </a:p>
          <a:p>
            <a:r>
              <a:rPr lang="it-IT" dirty="0"/>
              <a:t>b) nei confronti dell'appaltatore sia intervenuto un provvedimento definitivo che dispone l'applicazione di una o più misure di prevenzione di cui al codice delle leggi antimafia e delle relative misure di prevenzione, ovvero sia intervenuta sentenza di condanna passata in giudicato per i reati di cui all'articolo </a:t>
            </a:r>
            <a:r>
              <a:rPr lang="it-IT" dirty="0" smtClean="0"/>
              <a:t>80</a:t>
            </a:r>
            <a:r>
              <a:rPr lang="it-IT" dirty="0"/>
              <a:t>.</a:t>
            </a:r>
          </a:p>
          <a:p>
            <a:pPr marL="0" indent="0" algn="just">
              <a:buNone/>
            </a:pPr>
            <a:endParaRPr lang="it-IT" dirty="0"/>
          </a:p>
        </p:txBody>
      </p:sp>
    </p:spTree>
    <p:extLst>
      <p:ext uri="{BB962C8B-B14F-4D97-AF65-F5344CB8AC3E}">
        <p14:creationId xmlns:p14="http://schemas.microsoft.com/office/powerpoint/2010/main" val="1221042178"/>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dirty="0" smtClean="0"/>
              <a:t>PROCEDURA DI RECESSO- ART. 109</a:t>
            </a:r>
            <a:endParaRPr lang="it-IT" dirty="0"/>
          </a:p>
        </p:txBody>
      </p:sp>
      <p:sp>
        <p:nvSpPr>
          <p:cNvPr id="3" name="Segnaposto contenuto 2"/>
          <p:cNvSpPr>
            <a:spLocks noGrp="1"/>
          </p:cNvSpPr>
          <p:nvPr>
            <p:ph idx="1"/>
          </p:nvPr>
        </p:nvSpPr>
        <p:spPr>
          <a:xfrm>
            <a:off x="838200" y="1399309"/>
            <a:ext cx="10515600" cy="5223164"/>
          </a:xfrm>
        </p:spPr>
        <p:txBody>
          <a:bodyPr>
            <a:normAutofit fontScale="77500" lnSpcReduction="20000"/>
          </a:bodyPr>
          <a:lstStyle/>
          <a:p>
            <a:pPr algn="just"/>
            <a:r>
              <a:rPr lang="it-IT" dirty="0"/>
              <a:t>Fermo restando quanto previsto dagli articoli 88, comma 4-ter, e 92, comma 4, del decreto legislativo 6 settembre 2011, n. 159, la stazione appaltante può recedere dal contratto in qualunque momento previo il pagamento dei lavori eseguiti o delle prestazioni relative ai servizi e alle forniture eseguiti nonché del valore dei materiali utili esistenti in cantiere nel caso di lavoro o in magazzino nel caso di servizi o forniture, oltre al decimo dell'importo delle opere, dei servizi o delle forniture non eseguite</a:t>
            </a:r>
            <a:r>
              <a:rPr lang="it-IT" dirty="0" smtClean="0"/>
              <a:t>.</a:t>
            </a:r>
          </a:p>
          <a:p>
            <a:pPr algn="just"/>
            <a:r>
              <a:rPr lang="it-IT" dirty="0"/>
              <a:t>L'esercizio del diritto di recesso è preceduto da una formale comunicazione all'appaltatore da darsi con un preavviso non inferiore a venti giorni, decorsi i quali la stazione appaltante prende in consegna i lavori, servizi o forniture ed effettua il collaudo definitivo e verifica la regolarità dei servizi e delle forniture</a:t>
            </a:r>
            <a:r>
              <a:rPr lang="it-IT" dirty="0" smtClean="0"/>
              <a:t>.</a:t>
            </a:r>
          </a:p>
          <a:p>
            <a:pPr algn="just"/>
            <a:r>
              <a:rPr lang="it-IT" dirty="0"/>
              <a:t>La stazione appaltante può trattenere le opere provvisionali e gli impianti che non siano in tutto o in parte asportabili ove li ritenga ancora utilizzabili. In tal caso essa corrisponde all'appaltatore, per il valore delle opere e degli impianti non ammortizzato nel corso dei lavori eseguiti, un compenso da determinare nella minor somma fra il costo di costruzione e il valore delle opere e degli impianti al momento dello scioglimento del contratto.</a:t>
            </a:r>
          </a:p>
          <a:p>
            <a:pPr algn="just"/>
            <a:r>
              <a:rPr lang="it-IT" dirty="0" smtClean="0"/>
              <a:t>L'appaltatore </a:t>
            </a:r>
            <a:r>
              <a:rPr lang="it-IT" dirty="0"/>
              <a:t>deve rimuovere dai magazzini e dai cantieri i materiali non accettati dal direttore dei lavori e deve mettere i magazzini e i cantieri a disposizione della stazione appaltante nel termine stabilito; in caso contrario lo sgombero è effettuato d'ufficio e a sue spese.</a:t>
            </a:r>
          </a:p>
          <a:p>
            <a:pPr algn="just"/>
            <a:endParaRPr lang="it-IT" dirty="0"/>
          </a:p>
        </p:txBody>
      </p:sp>
    </p:spTree>
    <p:extLst>
      <p:ext uri="{BB962C8B-B14F-4D97-AF65-F5344CB8AC3E}">
        <p14:creationId xmlns:p14="http://schemas.microsoft.com/office/powerpoint/2010/main" val="4041158994"/>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17418" y="157306"/>
            <a:ext cx="10515600" cy="1325563"/>
          </a:xfrm>
        </p:spPr>
        <p:txBody>
          <a:bodyPr/>
          <a:lstStyle/>
          <a:p>
            <a:pPr algn="ctr"/>
            <a:r>
              <a:rPr lang="it-IT" dirty="0" smtClean="0"/>
              <a:t>IN CASO DI RISOLUZIONE O DI FALLIMENTO-ART. 110</a:t>
            </a:r>
            <a:endParaRPr lang="it-IT" dirty="0"/>
          </a:p>
        </p:txBody>
      </p:sp>
      <p:sp>
        <p:nvSpPr>
          <p:cNvPr id="3" name="Segnaposto contenuto 2"/>
          <p:cNvSpPr>
            <a:spLocks noGrp="1"/>
          </p:cNvSpPr>
          <p:nvPr>
            <p:ph idx="1"/>
          </p:nvPr>
        </p:nvSpPr>
        <p:spPr>
          <a:xfrm>
            <a:off x="318654" y="1815380"/>
            <a:ext cx="11513127" cy="5624512"/>
          </a:xfrm>
        </p:spPr>
        <p:txBody>
          <a:bodyPr>
            <a:normAutofit fontScale="70000" lnSpcReduction="20000"/>
          </a:bodyPr>
          <a:lstStyle/>
          <a:p>
            <a:pPr algn="just"/>
            <a:r>
              <a:rPr lang="it-IT" dirty="0"/>
              <a:t>Le stazioni appaltanti, in caso di fallimento, di liquidazione coatta e concordato preventivo, ovvero procedura di insolvenza concorsuale o di liquidazione dell'appaltatore, o di risoluzione del contratto ai sensi dell'articolo 108 ovvero di recesso dal contratto ai sensi dell'articolo 88, comma 4-ter, del decreto legislativo 6 settembre 2011, n. 159, ovvero in caso di dichiarazione giudiziale di inefficacia del contratto, interpellano progressivamente i soggetti che hanno partecipato all'originaria procedura di gara, risultanti dalla relativa graduatoria, al fine di stipulare un nuovo contratto per l'affidamento dell'esecuzione o del completamento dei lavori, servizi o forniture</a:t>
            </a:r>
            <a:r>
              <a:rPr lang="it-IT" dirty="0" smtClean="0"/>
              <a:t>.</a:t>
            </a:r>
          </a:p>
          <a:p>
            <a:pPr algn="just"/>
            <a:r>
              <a:rPr lang="it-IT" dirty="0"/>
              <a:t>Il curatore del fallimento, autorizzato all'esercizio provvisorio, ovvero l'impresa ammessa al concordato con continuità aziendale, su autorizzazione del giudice delegato possono</a:t>
            </a:r>
            <a:r>
              <a:rPr lang="it-IT" dirty="0" smtClean="0"/>
              <a:t>: </a:t>
            </a:r>
            <a:r>
              <a:rPr lang="it-IT" dirty="0"/>
              <a:t>a) partecipare a procedure di affidamento di concessioni e appalti di lavori, forniture e servizi ovvero essere affidatario di </a:t>
            </a:r>
            <a:r>
              <a:rPr lang="it-IT" dirty="0" smtClean="0"/>
              <a:t>subappalto; b</a:t>
            </a:r>
            <a:r>
              <a:rPr lang="it-IT" dirty="0"/>
              <a:t>) eseguire i contratti già stipulati dall'impresa fallita o ammessa al concordato con continuità aziendale</a:t>
            </a:r>
            <a:r>
              <a:rPr lang="it-IT" dirty="0" smtClean="0"/>
              <a:t>.</a:t>
            </a:r>
          </a:p>
          <a:p>
            <a:r>
              <a:rPr lang="it-IT" dirty="0"/>
              <a:t>L'ANAC, sentito il giudice delegato, può subordinare la partecipazione, l'affidamento di subappalti e la stipulazione dei relativi contratti alla necessità che il curatore o l'impresa in concordato si avvalgano di un altro operatore in possesso dei requisiti di carattere generale, di capacità finanziaria, tecnica, economica, nonché di certificazione, richiesti per l'affidamento dell'appalto, che si impegni nei confronti dell'impresa concorrente e della stazione appaltante a mettere a disposizione, per la durata del contratto, le risorse necessarie all'esecuzione dell'appalto e a subentrare all'impresa </a:t>
            </a:r>
            <a:r>
              <a:rPr lang="it-IT" dirty="0" err="1"/>
              <a:t>ausiliata</a:t>
            </a:r>
            <a:r>
              <a:rPr lang="it-IT" dirty="0"/>
              <a:t> nel caso in cui questa nel corso della gara, ovvero dopo la stipulazione del contratto, non sia per qualsiasi ragione più in grado di dare regolare esecuzione all'appalto o alla concessione, nei seguenti casi</a:t>
            </a:r>
            <a:r>
              <a:rPr lang="it-IT" dirty="0" smtClean="0"/>
              <a:t>: </a:t>
            </a:r>
            <a:r>
              <a:rPr lang="it-IT" dirty="0"/>
              <a:t>a) se l'impresa non è in regola con i pagamenti delle retribuzioni dei dipendenti e dei versamenti dei contributi previdenziali e </a:t>
            </a:r>
            <a:r>
              <a:rPr lang="it-IT" dirty="0" smtClean="0"/>
              <a:t>assistenziali; b</a:t>
            </a:r>
            <a:r>
              <a:rPr lang="it-IT" dirty="0"/>
              <a:t>) se l'impresa non è in possesso dei requisiti aggiuntivi che l'ANAC individua con apposite linee guida.</a:t>
            </a:r>
          </a:p>
          <a:p>
            <a:pPr algn="just"/>
            <a:endParaRPr lang="it-IT" dirty="0"/>
          </a:p>
          <a:p>
            <a:pPr algn="just"/>
            <a:endParaRPr lang="it-IT" dirty="0"/>
          </a:p>
        </p:txBody>
      </p:sp>
    </p:spTree>
    <p:extLst>
      <p:ext uri="{BB962C8B-B14F-4D97-AF65-F5344CB8AC3E}">
        <p14:creationId xmlns:p14="http://schemas.microsoft.com/office/powerpoint/2010/main" val="4042120480"/>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0"/>
            <a:ext cx="10515600" cy="1325563"/>
          </a:xfrm>
        </p:spPr>
        <p:txBody>
          <a:bodyPr/>
          <a:lstStyle/>
          <a:p>
            <a:pPr algn="ctr"/>
            <a:r>
              <a:rPr lang="it-IT" dirty="0" smtClean="0"/>
              <a:t>GARANZIA DEFINITIVA-ART. 103</a:t>
            </a:r>
            <a:endParaRPr lang="it-IT" dirty="0"/>
          </a:p>
        </p:txBody>
      </p:sp>
      <p:sp>
        <p:nvSpPr>
          <p:cNvPr id="3" name="Segnaposto contenuto 2"/>
          <p:cNvSpPr>
            <a:spLocks noGrp="1"/>
          </p:cNvSpPr>
          <p:nvPr>
            <p:ph idx="1"/>
          </p:nvPr>
        </p:nvSpPr>
        <p:spPr>
          <a:xfrm>
            <a:off x="526473" y="1219200"/>
            <a:ext cx="11346872" cy="5541818"/>
          </a:xfrm>
        </p:spPr>
        <p:txBody>
          <a:bodyPr>
            <a:normAutofit fontScale="77500" lnSpcReduction="20000"/>
          </a:bodyPr>
          <a:lstStyle/>
          <a:p>
            <a:pPr algn="just"/>
            <a:r>
              <a:rPr lang="it-IT" dirty="0"/>
              <a:t>L'appaltatore per la sottoscrizione del contratto deve costituire una garanzia, denominata "garanzia definitiva" a sua scelta sotto forma di cauzione o fideiussione con le modalità di cui all'articolo 93, commi 2 e 3, pari al 10 per cento dell'importo contrattuale e tale obbligazione è indicata negli atti e documenti a base di affidamento di lavori, di servizi e di forniture. </a:t>
            </a:r>
            <a:r>
              <a:rPr lang="it-IT" b="1" u="sng" dirty="0"/>
              <a:t>Nel caso di procedure di gara realizzate in forma aggregata da centrali di committenza, l'importo della garanzia è indicato nella misura massima del 10 per cento dell'importo contrattuale</a:t>
            </a:r>
            <a:r>
              <a:rPr lang="it-IT" dirty="0"/>
              <a:t>. Al fine di salvaguardare l'interesse pubblico alla conclusione del contratto nei termini e nei modi programmati in caso di aggiudicazione con ribassi superiori al dieci per cento la garanzia da costituire è aumentata di tanti punti percentuali quanti sono quelli eccedenti il 10 per cento. Ove il ribasso sia superiore al venti per cento, l'aumento è di due punti percentuali per ogni punto di ribasso superiore al venti per cento. </a:t>
            </a:r>
            <a:r>
              <a:rPr lang="it-IT" b="1" u="sng" dirty="0"/>
              <a:t>La cauzione è prestata a garanzia dell'adempimento di tutte le obbligazioni del contratto e del risarcimento dei danni derivanti dall'eventuale inadempimento delle obbligazioni stesse, nonché a garanzia del rimborso delle somme pagate in più all'esecutore rispetto alle risultanze della liquidazione finale, salva comunque la risarcibilità del maggior danno verso l'appaltatore.</a:t>
            </a:r>
            <a:r>
              <a:rPr lang="it-IT" dirty="0"/>
              <a:t> La garanzia cessa di avere effetto solo alla data di emissione del certificato di collaudo provvisorio o del certificato di regolare esecuzione. La stazione appaltante può richiedere al soggetto aggiudicatario la reintegrazione della garanzia ove questa sia venuta meno in tutto o in parte; in caso di inottemperanza, la reintegrazione si effettua a valere sui ratei di prezzo da corrispondere all'esecutore. Alla garanzia di cui al presente articolo si applicano le riduzioni previste dall'articolo 93, comma 7, per la garanzia provvisoria.</a:t>
            </a:r>
          </a:p>
        </p:txBody>
      </p:sp>
    </p:spTree>
    <p:extLst>
      <p:ext uri="{BB962C8B-B14F-4D97-AF65-F5344CB8AC3E}">
        <p14:creationId xmlns:p14="http://schemas.microsoft.com/office/powerpoint/2010/main" val="1724846587"/>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0"/>
            <a:ext cx="10515600" cy="1325563"/>
          </a:xfrm>
        </p:spPr>
        <p:txBody>
          <a:bodyPr/>
          <a:lstStyle/>
          <a:p>
            <a:pPr algn="ctr"/>
            <a:r>
              <a:rPr lang="it-IT" dirty="0"/>
              <a:t>GARANZIA DEFINITIVA-ART. </a:t>
            </a:r>
            <a:r>
              <a:rPr lang="it-IT" dirty="0" smtClean="0"/>
              <a:t>103 (SEGUE)</a:t>
            </a:r>
            <a:endParaRPr lang="it-IT" dirty="0"/>
          </a:p>
        </p:txBody>
      </p:sp>
      <p:sp>
        <p:nvSpPr>
          <p:cNvPr id="3" name="Segnaposto contenuto 2"/>
          <p:cNvSpPr>
            <a:spLocks noGrp="1"/>
          </p:cNvSpPr>
          <p:nvPr>
            <p:ph idx="1"/>
          </p:nvPr>
        </p:nvSpPr>
        <p:spPr>
          <a:xfrm>
            <a:off x="207817" y="1080654"/>
            <a:ext cx="11748655" cy="5652655"/>
          </a:xfrm>
        </p:spPr>
        <p:txBody>
          <a:bodyPr>
            <a:normAutofit fontScale="62500" lnSpcReduction="20000"/>
          </a:bodyPr>
          <a:lstStyle/>
          <a:p>
            <a:pPr algn="just"/>
            <a:r>
              <a:rPr lang="it-IT" dirty="0"/>
              <a:t>Le stazioni appaltanti hanno il diritto di valersi della cauzione, nei limiti dell'importo massimo garantito, per l'eventuale maggiore spesa sostenuta per il completamento dei lavori, servizi o forniture nel caso di risoluzione del contratto disposta in danno dell'esecutore e hanno il diritto di valersi della cauzione per provvedere al pagamento di quanto dovuto dall'esecutore per le inadempienze derivanti dalla inosservanza di norme e prescrizioni dei contratti collettivi, delle leggi e dei regolamenti sulla tutela, protezione, assicurazione, assistenza e sicurezza fisica dei lavoratori comunque presenti in cantiere o nei luoghi dove viene prestato il servizio nei casi di appalti di servizi. </a:t>
            </a:r>
            <a:r>
              <a:rPr lang="it-IT" b="1" u="sng" dirty="0"/>
              <a:t>Le stazioni appaltanti possono incamerare la garanzia per provvedere al pagamento di quanto dovuto dal soggetto aggiudicatario per le inadempienze derivanti dalla inosservanza di norme e prescrizioni dei contratti collettivi, delle leggi e dei regolamenti sulla tutela, protezione, assicurazione, assistenza e sicurezza fisica dei lavoratori addetti all'esecuzione dell'appalto</a:t>
            </a:r>
            <a:r>
              <a:rPr lang="it-IT" dirty="0" smtClean="0"/>
              <a:t>.</a:t>
            </a:r>
          </a:p>
          <a:p>
            <a:pPr algn="just"/>
            <a:r>
              <a:rPr lang="it-IT" b="1" dirty="0"/>
              <a:t>La mancata costituzione della garanzia </a:t>
            </a:r>
            <a:r>
              <a:rPr lang="it-IT" dirty="0"/>
              <a:t>di cui al comma 1 </a:t>
            </a:r>
            <a:r>
              <a:rPr lang="it-IT" b="1" dirty="0"/>
              <a:t>determina la decadenza </a:t>
            </a:r>
            <a:r>
              <a:rPr lang="it-IT" dirty="0"/>
              <a:t>dell'affidamento e l'acquisizione della cauzione provvisoria presentata in sede di offerta da parte della stazione appaltante, che aggiudica l'appalto o la concessione al concorrente che segue nella graduatoria.</a:t>
            </a:r>
          </a:p>
          <a:p>
            <a:pPr algn="just"/>
            <a:r>
              <a:rPr lang="it-IT" dirty="0" smtClean="0"/>
              <a:t>La </a:t>
            </a:r>
            <a:r>
              <a:rPr lang="it-IT" dirty="0"/>
              <a:t>garanzia fideiussoria di cui al comma 1 a scelta dell'appaltatore può essere rilasciata dai soggetti di cui all'articolo 93, comma 3. </a:t>
            </a:r>
            <a:r>
              <a:rPr lang="it-IT" b="1" u="sng" dirty="0"/>
              <a:t>La garanzia deve prevedere espressamente la rinuncia al beneficio della preventiva escussione del debitore principale, la rinuncia all'eccezione di cui all'articolo 1957, secondo comma, del codice civile, nonché l'operatività della garanzia medesima entro quindici giorni, a semplice richiesta scritta della stazione appaltante</a:t>
            </a:r>
            <a:r>
              <a:rPr lang="it-IT" dirty="0" smtClean="0"/>
              <a:t>.</a:t>
            </a:r>
          </a:p>
          <a:p>
            <a:pPr algn="just"/>
            <a:r>
              <a:rPr lang="it-IT" b="1" dirty="0"/>
              <a:t>In caso di raggruppamenti temporanei le garanzie fideiussorie e le garanzie assicurative sono presentate</a:t>
            </a:r>
            <a:r>
              <a:rPr lang="it-IT" dirty="0"/>
              <a:t>, su mandato irrevocabile, </a:t>
            </a:r>
            <a:r>
              <a:rPr lang="it-IT" b="1" dirty="0"/>
              <a:t>dalla mandataria </a:t>
            </a:r>
            <a:r>
              <a:rPr lang="it-IT" dirty="0"/>
              <a:t>in nome e per conto di tutti i concorrenti ferma restando la responsabilità solidale tra le imprese.</a:t>
            </a:r>
          </a:p>
          <a:p>
            <a:pPr algn="just"/>
            <a:r>
              <a:rPr lang="it-IT" b="1" u="sng" dirty="0" smtClean="0"/>
              <a:t>E</a:t>
            </a:r>
            <a:r>
              <a:rPr lang="it-IT" b="1" u="sng" dirty="0"/>
              <a:t>' facoltà dell'amministrazione in casi specifici non richiedere una garanzia </a:t>
            </a:r>
            <a:r>
              <a:rPr lang="it-IT" dirty="0"/>
              <a:t>per gli appalti di cui all’articolo 36, comma 2, lettera a), nonché per gli appalti da eseguirsi da operatori economici di comprovata solidità nonché per le forniture di beni che per la loro natura, o per l'uso speciale cui sono destinati, debbano essere acquistati nel luogo di produzione o forniti direttamente dai produttori o di prodotti d'arte, macchinari, strumenti e lavori di precisione l'esecuzione dei quali deve essere affidata a operatori specializzati. L'esonero dalla prestazione della garanzia deve essere adeguatamente motivato ed è subordinato ad un miglioramento del prezzo di aggiudicazione.</a:t>
            </a:r>
          </a:p>
          <a:p>
            <a:pPr algn="just"/>
            <a:endParaRPr lang="it-IT" dirty="0"/>
          </a:p>
          <a:p>
            <a:pPr algn="just"/>
            <a:endParaRPr lang="it-IT" dirty="0"/>
          </a:p>
        </p:txBody>
      </p:sp>
    </p:spTree>
    <p:extLst>
      <p:ext uri="{BB962C8B-B14F-4D97-AF65-F5344CB8AC3E}">
        <p14:creationId xmlns:p14="http://schemas.microsoft.com/office/powerpoint/2010/main" val="359938444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09172" y="0"/>
            <a:ext cx="10515600" cy="1325563"/>
          </a:xfrm>
        </p:spPr>
        <p:txBody>
          <a:bodyPr/>
          <a:lstStyle/>
          <a:p>
            <a:pPr algn="ctr"/>
            <a:endParaRPr lang="it-IT" dirty="0"/>
          </a:p>
        </p:txBody>
      </p:sp>
      <p:graphicFrame>
        <p:nvGraphicFramePr>
          <p:cNvPr id="9" name="Segnaposto contenuto 8"/>
          <p:cNvGraphicFramePr>
            <a:graphicFrameLocks noGrp="1"/>
          </p:cNvGraphicFramePr>
          <p:nvPr>
            <p:ph idx="1"/>
            <p:extLst>
              <p:ext uri="{D42A27DB-BD31-4B8C-83A1-F6EECF244321}">
                <p14:modId xmlns:p14="http://schemas.microsoft.com/office/powerpoint/2010/main" val="3546017374"/>
              </p:ext>
            </p:extLst>
          </p:nvPr>
        </p:nvGraphicFramePr>
        <p:xfrm>
          <a:off x="838200" y="478972"/>
          <a:ext cx="10785764" cy="6201559"/>
        </p:xfrm>
        <a:graphic>
          <a:graphicData uri="http://schemas.openxmlformats.org/drawingml/2006/table">
            <a:tbl>
              <a:tblPr firstRow="1" firstCol="1" bandRow="1">
                <a:tableStyleId>{5C22544A-7EE6-4342-B048-85BDC9FD1C3A}</a:tableStyleId>
              </a:tblPr>
              <a:tblGrid>
                <a:gridCol w="2696254"/>
                <a:gridCol w="2696254"/>
                <a:gridCol w="2696254"/>
                <a:gridCol w="2697002"/>
              </a:tblGrid>
              <a:tr h="2306559">
                <a:tc>
                  <a:txBody>
                    <a:bodyPr/>
                    <a:lstStyle/>
                    <a:p>
                      <a:pPr algn="just">
                        <a:spcAft>
                          <a:spcPts val="0"/>
                        </a:spcAft>
                      </a:pPr>
                      <a:r>
                        <a:rPr lang="it-IT" sz="1200" dirty="0">
                          <a:effectLst/>
                        </a:rPr>
                        <a:t>Artt. 205-206</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7521" marR="67521" marT="0" marB="0"/>
                </a:tc>
                <a:tc>
                  <a:txBody>
                    <a:bodyPr/>
                    <a:lstStyle/>
                    <a:p>
                      <a:pPr algn="just">
                        <a:spcAft>
                          <a:spcPts val="0"/>
                        </a:spcAft>
                      </a:pPr>
                      <a:r>
                        <a:rPr lang="it-IT" sz="1200" dirty="0">
                          <a:effectLst/>
                        </a:rPr>
                        <a:t>Attestazione della situazione esistente</a:t>
                      </a:r>
                    </a:p>
                    <a:p>
                      <a:pPr algn="just">
                        <a:spcAft>
                          <a:spcPts val="0"/>
                        </a:spcAft>
                      </a:pPr>
                      <a:r>
                        <a:rPr lang="it-IT" sz="1200" dirty="0">
                          <a:effectLst/>
                        </a:rPr>
                        <a:t> </a:t>
                      </a:r>
                    </a:p>
                    <a:p>
                      <a:pPr algn="just">
                        <a:spcAft>
                          <a:spcPts val="0"/>
                        </a:spcAft>
                      </a:pPr>
                      <a:r>
                        <a:rPr lang="it-IT" sz="1200" dirty="0">
                          <a:effectLst/>
                        </a:rPr>
                        <a:t>Riconoscimento di eventuali criticità</a:t>
                      </a:r>
                    </a:p>
                    <a:p>
                      <a:pPr algn="just">
                        <a:spcAft>
                          <a:spcPts val="0"/>
                        </a:spcAft>
                      </a:pPr>
                      <a:r>
                        <a:rPr lang="it-IT" sz="1200" dirty="0">
                          <a:effectLst/>
                        </a:rPr>
                        <a:t> </a:t>
                      </a:r>
                    </a:p>
                    <a:p>
                      <a:pPr algn="just">
                        <a:spcAft>
                          <a:spcPts val="0"/>
                        </a:spcAft>
                      </a:pPr>
                      <a:r>
                        <a:rPr lang="it-IT" sz="1200" dirty="0">
                          <a:effectLst/>
                        </a:rPr>
                        <a:t>Esclusione riserve per aspetti sottoposti a verifica</a:t>
                      </a:r>
                    </a:p>
                    <a:p>
                      <a:pPr algn="just">
                        <a:spcAft>
                          <a:spcPts val="0"/>
                        </a:spcAft>
                      </a:pPr>
                      <a:r>
                        <a:rPr lang="it-IT" sz="1200" dirty="0">
                          <a:effectLst/>
                        </a:rPr>
                        <a:t> </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7521" marR="67521" marT="0" marB="0"/>
                </a:tc>
                <a:tc>
                  <a:txBody>
                    <a:bodyPr/>
                    <a:lstStyle/>
                    <a:p>
                      <a:pPr algn="just">
                        <a:spcAft>
                          <a:spcPts val="0"/>
                        </a:spcAft>
                      </a:pPr>
                      <a:r>
                        <a:rPr lang="it-IT" sz="1200" dirty="0">
                          <a:effectLst/>
                        </a:rPr>
                        <a:t>DE/DL</a:t>
                      </a:r>
                    </a:p>
                    <a:p>
                      <a:pPr algn="just">
                        <a:spcAft>
                          <a:spcPts val="0"/>
                        </a:spcAft>
                      </a:pPr>
                      <a:r>
                        <a:rPr lang="it-IT" sz="1200" dirty="0">
                          <a:effectLst/>
                        </a:rPr>
                        <a:t> </a:t>
                      </a:r>
                    </a:p>
                    <a:p>
                      <a:pPr algn="just">
                        <a:spcAft>
                          <a:spcPts val="0"/>
                        </a:spcAft>
                      </a:pPr>
                      <a:r>
                        <a:rPr lang="it-IT" sz="1200" dirty="0" err="1">
                          <a:effectLst/>
                        </a:rPr>
                        <a:t>Rup</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7521" marR="67521" marT="0" marB="0"/>
                </a:tc>
                <a:tc>
                  <a:txBody>
                    <a:bodyPr/>
                    <a:lstStyle/>
                    <a:p>
                      <a:pPr algn="just">
                        <a:spcAft>
                          <a:spcPts val="0"/>
                        </a:spcAft>
                      </a:pPr>
                      <a:r>
                        <a:rPr lang="it-IT" sz="1200" dirty="0">
                          <a:effectLst/>
                        </a:rPr>
                        <a:t>Verbale consegna/avvio dell’appalto</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7521" marR="67521" marT="0" marB="0"/>
                </a:tc>
              </a:tr>
              <a:tr h="3895000">
                <a:tc>
                  <a:txBody>
                    <a:bodyPr/>
                    <a:lstStyle/>
                    <a:p>
                      <a:pPr algn="just">
                        <a:spcAft>
                          <a:spcPts val="0"/>
                        </a:spcAft>
                      </a:pPr>
                      <a:r>
                        <a:rPr lang="it-IT" sz="1200" dirty="0">
                          <a:effectLst/>
                        </a:rPr>
                        <a:t>Art. 101, comma 3</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7521" marR="67521" marT="0" marB="0"/>
                </a:tc>
                <a:tc>
                  <a:txBody>
                    <a:bodyPr/>
                    <a:lstStyle/>
                    <a:p>
                      <a:pPr algn="just">
                        <a:spcAft>
                          <a:spcPts val="0"/>
                        </a:spcAft>
                      </a:pPr>
                      <a:r>
                        <a:rPr lang="it-IT" sz="1200" dirty="0">
                          <a:effectLst/>
                        </a:rPr>
                        <a:t>controllo tecnico, contabile e amministrativo dell'esecuzione</a:t>
                      </a:r>
                    </a:p>
                    <a:p>
                      <a:pPr algn="just">
                        <a:spcAft>
                          <a:spcPts val="0"/>
                        </a:spcAft>
                      </a:pPr>
                      <a:r>
                        <a:rPr lang="it-IT" sz="1200" dirty="0">
                          <a:effectLst/>
                        </a:rPr>
                        <a:t> </a:t>
                      </a:r>
                    </a:p>
                    <a:p>
                      <a:pPr algn="just">
                        <a:spcAft>
                          <a:spcPts val="0"/>
                        </a:spcAft>
                      </a:pPr>
                      <a:r>
                        <a:rPr lang="it-IT" sz="1200" dirty="0">
                          <a:effectLst/>
                        </a:rPr>
                        <a:t>coordinamento e della supervisione dell'attività di tutto l'ufficio di direzione dei lavori</a:t>
                      </a:r>
                    </a:p>
                    <a:p>
                      <a:pPr algn="just">
                        <a:spcAft>
                          <a:spcPts val="0"/>
                        </a:spcAft>
                      </a:pPr>
                      <a:r>
                        <a:rPr lang="it-IT" sz="1200" dirty="0">
                          <a:effectLst/>
                        </a:rPr>
                        <a:t> </a:t>
                      </a:r>
                    </a:p>
                    <a:p>
                      <a:pPr algn="just">
                        <a:spcAft>
                          <a:spcPts val="0"/>
                        </a:spcAft>
                      </a:pPr>
                      <a:r>
                        <a:rPr lang="it-IT" sz="1200" dirty="0">
                          <a:effectLst/>
                        </a:rPr>
                        <a:t>Interlocuzione in via esclusiva con l'esecutore in merito agli aspetti tecnici ed economici del contratto</a:t>
                      </a:r>
                    </a:p>
                    <a:p>
                      <a:pPr algn="just">
                        <a:spcAft>
                          <a:spcPts val="0"/>
                        </a:spcAft>
                      </a:pPr>
                      <a:r>
                        <a:rPr lang="it-IT" sz="1200" dirty="0">
                          <a:effectLst/>
                        </a:rPr>
                        <a:t> </a:t>
                      </a:r>
                    </a:p>
                    <a:p>
                      <a:pPr algn="just">
                        <a:spcAft>
                          <a:spcPts val="0"/>
                        </a:spcAft>
                      </a:pPr>
                      <a:r>
                        <a:rPr lang="it-IT" sz="1200" dirty="0">
                          <a:effectLst/>
                        </a:rPr>
                        <a:t>Accettazione dei materiali</a:t>
                      </a:r>
                    </a:p>
                    <a:p>
                      <a:pPr algn="just">
                        <a:spcAft>
                          <a:spcPts val="0"/>
                        </a:spcAft>
                      </a:pPr>
                      <a:r>
                        <a:rPr lang="it-IT" sz="1200" dirty="0">
                          <a:effectLst/>
                        </a:rPr>
                        <a:t> </a:t>
                      </a:r>
                    </a:p>
                    <a:p>
                      <a:pPr algn="just">
                        <a:spcAft>
                          <a:spcPts val="0"/>
                        </a:spcAft>
                      </a:pPr>
                      <a:r>
                        <a:rPr lang="it-IT" sz="1200" dirty="0">
                          <a:effectLst/>
                        </a:rPr>
                        <a:t>Verifica di adempimenti amministrativi dell’appaltatore in relazione all’appalto (anche da clausole/norme di legge) – es. verifica cartellini identificativi degli operatori</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7521" marR="67521" marT="0" marB="0"/>
                </a:tc>
                <a:tc>
                  <a:txBody>
                    <a:bodyPr/>
                    <a:lstStyle/>
                    <a:p>
                      <a:pPr algn="just">
                        <a:spcAft>
                          <a:spcPts val="0"/>
                        </a:spcAft>
                      </a:pPr>
                      <a:r>
                        <a:rPr lang="it-IT" sz="1200" dirty="0">
                          <a:effectLst/>
                        </a:rPr>
                        <a:t>DL/DE</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7521" marR="67521" marT="0" marB="0"/>
                </a:tc>
                <a:tc>
                  <a:txBody>
                    <a:bodyPr/>
                    <a:lstStyle/>
                    <a:p>
                      <a:pPr algn="just">
                        <a:spcAft>
                          <a:spcPts val="0"/>
                        </a:spcAft>
                      </a:pPr>
                      <a:r>
                        <a:rPr lang="it-IT" sz="1200" dirty="0">
                          <a:effectLst/>
                        </a:rPr>
                        <a:t>Documenti contabili/amministrativi.</a:t>
                      </a:r>
                      <a:endParaRPr lang="it-IT" sz="12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7521" marR="67521" marT="0" marB="0"/>
                </a:tc>
              </a:tr>
            </a:tbl>
          </a:graphicData>
        </a:graphic>
      </p:graphicFrame>
    </p:spTree>
    <p:extLst>
      <p:ext uri="{BB962C8B-B14F-4D97-AF65-F5344CB8AC3E}">
        <p14:creationId xmlns:p14="http://schemas.microsoft.com/office/powerpoint/2010/main" val="283358961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1789545" y="0"/>
            <a:ext cx="10515600" cy="1325563"/>
          </a:xfrm>
        </p:spPr>
        <p:txBody>
          <a:bodyPr/>
          <a:lstStyle/>
          <a:p>
            <a:pPr algn="ctr"/>
            <a:endParaRPr lang="it-IT" dirty="0"/>
          </a:p>
        </p:txBody>
      </p:sp>
      <p:graphicFrame>
        <p:nvGraphicFramePr>
          <p:cNvPr id="4" name="Segnaposto contenuto 3"/>
          <p:cNvGraphicFramePr>
            <a:graphicFrameLocks noGrp="1"/>
          </p:cNvGraphicFramePr>
          <p:nvPr>
            <p:ph idx="1"/>
            <p:extLst>
              <p:ext uri="{D42A27DB-BD31-4B8C-83A1-F6EECF244321}">
                <p14:modId xmlns:p14="http://schemas.microsoft.com/office/powerpoint/2010/main" val="3280849701"/>
              </p:ext>
            </p:extLst>
          </p:nvPr>
        </p:nvGraphicFramePr>
        <p:xfrm>
          <a:off x="512288" y="14514"/>
          <a:ext cx="11173690" cy="6843486"/>
        </p:xfrm>
        <a:graphic>
          <a:graphicData uri="http://schemas.openxmlformats.org/drawingml/2006/table">
            <a:tbl>
              <a:tblPr firstRow="1" firstCol="1" bandRow="1">
                <a:tableStyleId>{5C22544A-7EE6-4342-B048-85BDC9FD1C3A}</a:tableStyleId>
              </a:tblPr>
              <a:tblGrid>
                <a:gridCol w="2793229"/>
                <a:gridCol w="2793229"/>
                <a:gridCol w="2793229"/>
                <a:gridCol w="2794003"/>
              </a:tblGrid>
              <a:tr h="1846945">
                <a:tc>
                  <a:txBody>
                    <a:bodyPr/>
                    <a:lstStyle/>
                    <a:p>
                      <a:pPr algn="just">
                        <a:spcAft>
                          <a:spcPts val="0"/>
                        </a:spcAft>
                      </a:pPr>
                      <a:r>
                        <a:rPr lang="it-IT" sz="1400" dirty="0">
                          <a:effectLst/>
                        </a:rPr>
                        <a:t>Linee-guida </a:t>
                      </a:r>
                      <a:r>
                        <a:rPr lang="it-IT" sz="1400" dirty="0" err="1">
                          <a:effectLst/>
                        </a:rPr>
                        <a:t>Anac</a:t>
                      </a:r>
                      <a:r>
                        <a:rPr lang="it-IT" sz="1400" dirty="0">
                          <a:effectLst/>
                        </a:rPr>
                        <a:t> n. 3</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Controllo periodico sulla sussistenza dei requisiti di ordine generale in capo all’appaltatore e ai subappaltatori</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err="1">
                          <a:effectLst/>
                        </a:rPr>
                        <a:t>Rup</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Verifica dei requisiti</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908462">
                <a:tc>
                  <a:txBody>
                    <a:bodyPr/>
                    <a:lstStyle/>
                    <a:p>
                      <a:pPr algn="just">
                        <a:spcAft>
                          <a:spcPts val="0"/>
                        </a:spcAft>
                      </a:pPr>
                      <a:r>
                        <a:rPr lang="it-IT" sz="1400">
                          <a:effectLst/>
                        </a:rPr>
                        <a:t>Art. 105, comma 18</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Presentazione da OE di istanza per subappalto</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DL/DE</a:t>
                      </a:r>
                    </a:p>
                    <a:p>
                      <a:pPr algn="just">
                        <a:spcAft>
                          <a:spcPts val="0"/>
                        </a:spcAft>
                      </a:pPr>
                      <a:r>
                        <a:rPr lang="it-IT" sz="1400" dirty="0">
                          <a:effectLst/>
                        </a:rPr>
                        <a:t>RUP</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Parere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454231">
                <a:tc>
                  <a:txBody>
                    <a:bodyPr/>
                    <a:lstStyle/>
                    <a:p>
                      <a:pPr algn="just">
                        <a:spcAft>
                          <a:spcPts val="0"/>
                        </a:spcAft>
                      </a:pPr>
                      <a:r>
                        <a:rPr lang="it-IT" sz="1400">
                          <a:effectLst/>
                        </a:rPr>
                        <a:t>Art. 105, comma 18</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Autorizzazione al subappalto</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Dirigente/RdS</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Determinazione autorizzativa</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908462">
                <a:tc>
                  <a:txBody>
                    <a:bodyPr/>
                    <a:lstStyle/>
                    <a:p>
                      <a:pPr algn="just">
                        <a:spcAft>
                          <a:spcPts val="0"/>
                        </a:spcAft>
                      </a:pPr>
                      <a:r>
                        <a:rPr lang="it-IT" sz="1400">
                          <a:effectLst/>
                        </a:rPr>
                        <a:t>Art. 105, comma 2</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Accettazione comunicazioni subforniture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DL/DE</a:t>
                      </a:r>
                    </a:p>
                    <a:p>
                      <a:pPr algn="just">
                        <a:spcAft>
                          <a:spcPts val="0"/>
                        </a:spcAft>
                      </a:pPr>
                      <a:r>
                        <a:rPr lang="it-IT" sz="1400">
                          <a:effectLst/>
                        </a:rPr>
                        <a:t>RUP</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 </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908462">
                <a:tc>
                  <a:txBody>
                    <a:bodyPr/>
                    <a:lstStyle/>
                    <a:p>
                      <a:pPr algn="just">
                        <a:spcAft>
                          <a:spcPts val="0"/>
                        </a:spcAft>
                      </a:pPr>
                      <a:r>
                        <a:rPr lang="it-IT" sz="1400">
                          <a:effectLst/>
                        </a:rPr>
                        <a:t>Art. 106, comma 1 e comma 2, lett. a), b) 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Autorizzazione modifiche previste nel capitolato/contratto</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RUP</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Atto autorizzativo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908462">
                <a:tc>
                  <a:txBody>
                    <a:bodyPr/>
                    <a:lstStyle/>
                    <a:p>
                      <a:pPr algn="just">
                        <a:spcAft>
                          <a:spcPts val="0"/>
                        </a:spcAft>
                      </a:pPr>
                      <a:r>
                        <a:rPr lang="it-IT" sz="1400">
                          <a:effectLst/>
                        </a:rPr>
                        <a:t>Art. 106, comma 1 e comma 2, lett. c)</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Autorizzazione varianti in corso d’opera/esecuzione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RUP</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Atto autorizzativo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454231">
                <a:tc>
                  <a:txBody>
                    <a:bodyPr/>
                    <a:lstStyle/>
                    <a:p>
                      <a:pPr algn="just">
                        <a:spcAft>
                          <a:spcPts val="0"/>
                        </a:spcAft>
                      </a:pPr>
                      <a:r>
                        <a:rPr lang="it-IT" sz="1400">
                          <a:effectLst/>
                        </a:rPr>
                        <a:t>Art. 106, comma 14</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Relazione su variante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RUP</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Relazione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454231">
                <a:tc>
                  <a:txBody>
                    <a:bodyPr/>
                    <a:lstStyle/>
                    <a:p>
                      <a:pPr algn="just">
                        <a:spcAft>
                          <a:spcPts val="0"/>
                        </a:spcAft>
                      </a:pPr>
                      <a:r>
                        <a:rPr lang="it-IT" sz="1400" dirty="0">
                          <a:effectLst/>
                        </a:rPr>
                        <a:t>Art. 106, comma 14</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Comunicazione </a:t>
                      </a:r>
                      <a:r>
                        <a:rPr lang="it-IT" sz="1400" dirty="0" err="1">
                          <a:effectLst/>
                        </a:rPr>
                        <a:t>Anac</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RUP</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Attraverso SIMOG</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bl>
          </a:graphicData>
        </a:graphic>
      </p:graphicFrame>
    </p:spTree>
    <p:extLst>
      <p:ext uri="{BB962C8B-B14F-4D97-AF65-F5344CB8AC3E}">
        <p14:creationId xmlns:p14="http://schemas.microsoft.com/office/powerpoint/2010/main" val="7439026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endParaRPr lang="it-IT" dirty="0"/>
          </a:p>
        </p:txBody>
      </p:sp>
      <p:graphicFrame>
        <p:nvGraphicFramePr>
          <p:cNvPr id="4" name="Segnaposto contenuto 3"/>
          <p:cNvGraphicFramePr>
            <a:graphicFrameLocks noGrp="1"/>
          </p:cNvGraphicFramePr>
          <p:nvPr>
            <p:ph idx="1"/>
            <p:extLst>
              <p:ext uri="{D42A27DB-BD31-4B8C-83A1-F6EECF244321}">
                <p14:modId xmlns:p14="http://schemas.microsoft.com/office/powerpoint/2010/main" val="1065558386"/>
              </p:ext>
            </p:extLst>
          </p:nvPr>
        </p:nvGraphicFramePr>
        <p:xfrm>
          <a:off x="193963" y="0"/>
          <a:ext cx="11776363" cy="6761016"/>
        </p:xfrm>
        <a:graphic>
          <a:graphicData uri="http://schemas.openxmlformats.org/drawingml/2006/table">
            <a:tbl>
              <a:tblPr firstRow="1" firstCol="1" bandRow="1">
                <a:tableStyleId>{5C22544A-7EE6-4342-B048-85BDC9FD1C3A}</a:tableStyleId>
              </a:tblPr>
              <a:tblGrid>
                <a:gridCol w="2943887"/>
                <a:gridCol w="2943887"/>
                <a:gridCol w="2943887"/>
                <a:gridCol w="2944702"/>
              </a:tblGrid>
              <a:tr h="439189">
                <a:tc>
                  <a:txBody>
                    <a:bodyPr/>
                    <a:lstStyle/>
                    <a:p>
                      <a:pPr algn="just">
                        <a:spcAft>
                          <a:spcPts val="0"/>
                        </a:spcAft>
                      </a:pPr>
                      <a:r>
                        <a:rPr lang="it-IT" sz="1400" dirty="0">
                          <a:effectLst/>
                        </a:rPr>
                        <a:t>Art. 106, comma 11</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Comunicazione all’OE della proroga </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RUP</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Comunicazione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253615">
                <a:tc>
                  <a:txBody>
                    <a:bodyPr/>
                    <a:lstStyle/>
                    <a:p>
                      <a:pPr algn="just">
                        <a:spcAft>
                          <a:spcPts val="0"/>
                        </a:spcAft>
                      </a:pPr>
                      <a:r>
                        <a:rPr lang="it-IT" sz="1400" dirty="0">
                          <a:effectLst/>
                        </a:rPr>
                        <a:t>Art. 106, comma 11</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Formalizzazione della proroga</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Dirigente/RdS</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Determinazione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507230">
                <a:tc>
                  <a:txBody>
                    <a:bodyPr/>
                    <a:lstStyle/>
                    <a:p>
                      <a:pPr algn="just">
                        <a:spcAft>
                          <a:spcPts val="0"/>
                        </a:spcAft>
                      </a:pPr>
                      <a:r>
                        <a:rPr lang="it-IT" sz="1400">
                          <a:effectLst/>
                        </a:rPr>
                        <a:t>Art. 106, comma 12</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Comunicazione all’OE dell’esercizio del quinto d’obbligo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DL/DE (autorizzato da RUP)</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Comunicazione</a:t>
                      </a:r>
                    </a:p>
                    <a:p>
                      <a:pPr algn="just">
                        <a:spcAft>
                          <a:spcPts val="0"/>
                        </a:spcAft>
                      </a:pPr>
                      <a:r>
                        <a:rPr lang="it-IT" sz="1400">
                          <a:effectLst/>
                        </a:rPr>
                        <a:t>Atto di sottomissione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253615">
                <a:tc>
                  <a:txBody>
                    <a:bodyPr/>
                    <a:lstStyle/>
                    <a:p>
                      <a:pPr algn="just">
                        <a:spcAft>
                          <a:spcPts val="0"/>
                        </a:spcAft>
                      </a:pPr>
                      <a:r>
                        <a:rPr lang="it-IT" sz="1400">
                          <a:effectLst/>
                        </a:rPr>
                        <a:t> </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 </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RUP</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Atto di sottomissione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507230">
                <a:tc>
                  <a:txBody>
                    <a:bodyPr/>
                    <a:lstStyle/>
                    <a:p>
                      <a:pPr algn="just">
                        <a:spcAft>
                          <a:spcPts val="0"/>
                        </a:spcAft>
                      </a:pPr>
                      <a:r>
                        <a:rPr lang="it-IT" sz="1400">
                          <a:effectLst/>
                        </a:rPr>
                        <a:t>Art. 106, comma 12</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Formalizzazione aspetti contabili utilizzo quinto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Dirigente/</a:t>
                      </a:r>
                      <a:r>
                        <a:rPr lang="it-IT" sz="1400" dirty="0" err="1">
                          <a:effectLst/>
                        </a:rPr>
                        <a:t>RdS</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Determinazione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507230">
                <a:tc>
                  <a:txBody>
                    <a:bodyPr/>
                    <a:lstStyle/>
                    <a:p>
                      <a:pPr algn="just">
                        <a:spcAft>
                          <a:spcPts val="0"/>
                        </a:spcAft>
                      </a:pPr>
                      <a:r>
                        <a:rPr lang="it-IT" sz="1400">
                          <a:effectLst/>
                        </a:rPr>
                        <a:t>Art. 106, comma 13</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Cessione dei crediti (mediante atto pubblico)</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Dirigente/RdS</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Atto cessione credito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439189">
                <a:tc>
                  <a:txBody>
                    <a:bodyPr/>
                    <a:lstStyle/>
                    <a:p>
                      <a:pPr algn="just">
                        <a:spcAft>
                          <a:spcPts val="0"/>
                        </a:spcAft>
                      </a:pPr>
                      <a:r>
                        <a:rPr lang="it-IT" sz="1400">
                          <a:effectLst/>
                        </a:rPr>
                        <a:t>Art. 107, comma 1</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Sospensione per cause di forza maggiore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DL/DE</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Verbale di sospensione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1014460">
                <a:tc>
                  <a:txBody>
                    <a:bodyPr/>
                    <a:lstStyle/>
                    <a:p>
                      <a:pPr algn="just">
                        <a:spcAft>
                          <a:spcPts val="0"/>
                        </a:spcAft>
                      </a:pPr>
                      <a:r>
                        <a:rPr lang="it-IT" sz="1400" dirty="0">
                          <a:effectLst/>
                        </a:rPr>
                        <a:t>Art. 107, comma 2</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Sospensione per ragioni di interesse pubblico</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RUP</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Atto motivato</a:t>
                      </a:r>
                    </a:p>
                    <a:p>
                      <a:pPr algn="just">
                        <a:spcAft>
                          <a:spcPts val="0"/>
                        </a:spcAft>
                      </a:pPr>
                      <a:r>
                        <a:rPr lang="it-IT" sz="1400" dirty="0">
                          <a:effectLst/>
                        </a:rPr>
                        <a:t>(determinazione del </a:t>
                      </a:r>
                      <a:r>
                        <a:rPr lang="it-IT" sz="1400" dirty="0" err="1">
                          <a:effectLst/>
                        </a:rPr>
                        <a:t>Rup</a:t>
                      </a:r>
                      <a:r>
                        <a:rPr lang="it-IT" sz="1400" dirty="0">
                          <a:effectLst/>
                        </a:rPr>
                        <a:t> o rinvio a determinazione Dirigente/</a:t>
                      </a:r>
                      <a:r>
                        <a:rPr lang="it-IT" sz="1400" dirty="0" err="1">
                          <a:effectLst/>
                        </a:rPr>
                        <a:t>RdS</a:t>
                      </a:r>
                      <a:r>
                        <a:rPr lang="it-IT" sz="1400" dirty="0">
                          <a:effectLst/>
                        </a:rPr>
                        <a:t> se </a:t>
                      </a:r>
                      <a:r>
                        <a:rPr lang="it-IT" sz="1400" dirty="0" err="1">
                          <a:effectLst/>
                        </a:rPr>
                        <a:t>Rup</a:t>
                      </a:r>
                      <a:r>
                        <a:rPr lang="it-IT" sz="1400" dirty="0">
                          <a:effectLst/>
                        </a:rPr>
                        <a:t> non ha poteri)</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1317568">
                <a:tc>
                  <a:txBody>
                    <a:bodyPr/>
                    <a:lstStyle/>
                    <a:p>
                      <a:pPr algn="just">
                        <a:spcAft>
                          <a:spcPts val="0"/>
                        </a:spcAft>
                      </a:pPr>
                      <a:r>
                        <a:rPr lang="en-US" sz="1400">
                          <a:effectLst/>
                        </a:rPr>
                        <a:t>Art. 111, commi 1 e 2</a:t>
                      </a:r>
                      <a:endParaRPr lang="it-IT" sz="1400">
                        <a:effectLst/>
                      </a:endParaRPr>
                    </a:p>
                    <a:p>
                      <a:pPr algn="just">
                        <a:spcAft>
                          <a:spcPts val="0"/>
                        </a:spcAft>
                      </a:pPr>
                      <a:r>
                        <a:rPr lang="en-US" sz="1400">
                          <a:effectLst/>
                        </a:rPr>
                        <a:t> </a:t>
                      </a:r>
                      <a:endParaRPr lang="it-IT" sz="1400">
                        <a:effectLst/>
                      </a:endParaRPr>
                    </a:p>
                    <a:p>
                      <a:pPr algn="just">
                        <a:spcAft>
                          <a:spcPts val="0"/>
                        </a:spcAft>
                      </a:pPr>
                      <a:r>
                        <a:rPr lang="en-US" sz="1400">
                          <a:effectLst/>
                        </a:rPr>
                        <a:t>Art. 216, comma 17</a:t>
                      </a:r>
                      <a:endParaRPr lang="it-IT" sz="1400">
                        <a:effectLst/>
                      </a:endParaRPr>
                    </a:p>
                    <a:p>
                      <a:pPr algn="just">
                        <a:spcAft>
                          <a:spcPts val="0"/>
                        </a:spcAft>
                      </a:pPr>
                      <a:r>
                        <a:rPr lang="en-US" sz="1400">
                          <a:effectLst/>
                        </a:rPr>
                        <a:t> </a:t>
                      </a:r>
                      <a:endParaRPr lang="it-IT" sz="1400">
                        <a:effectLst/>
                      </a:endParaRPr>
                    </a:p>
                    <a:p>
                      <a:pPr algn="just">
                        <a:spcAft>
                          <a:spcPts val="0"/>
                        </a:spcAft>
                      </a:pPr>
                      <a:r>
                        <a:rPr lang="it-IT" sz="1400">
                          <a:effectLst/>
                        </a:rPr>
                        <a:t>Artt. 178-2018 d.P.R. n. 207/2010</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Controllo della contabilità dell’appalto</a:t>
                      </a:r>
                    </a:p>
                    <a:p>
                      <a:pPr algn="just">
                        <a:spcAft>
                          <a:spcPts val="0"/>
                        </a:spcAft>
                      </a:pPr>
                      <a:r>
                        <a:rPr lang="it-IT" sz="1400">
                          <a:effectLst/>
                        </a:rPr>
                        <a:t> </a:t>
                      </a:r>
                    </a:p>
                    <a:p>
                      <a:pPr algn="just">
                        <a:spcAft>
                          <a:spcPts val="0"/>
                        </a:spcAft>
                      </a:pPr>
                      <a:r>
                        <a:rPr lang="it-IT" sz="1400">
                          <a:effectLst/>
                        </a:rPr>
                        <a:t>Controllo degli adempimenti amministrativi relativi all’appalto (tenuta documenti)</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DL/DE</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Atti relativi ai documenti contabili e amministrativi dell’appalto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507230">
                <a:tc>
                  <a:txBody>
                    <a:bodyPr/>
                    <a:lstStyle/>
                    <a:p>
                      <a:pPr algn="just">
                        <a:spcAft>
                          <a:spcPts val="0"/>
                        </a:spcAft>
                      </a:pPr>
                      <a:r>
                        <a:rPr lang="it-IT" sz="1400">
                          <a:effectLst/>
                        </a:rPr>
                        <a:t>Art. 113-bis, comma 3</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Emissione / Rilascio certificato di pagamento</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RUP</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Certificato di pagamento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507230">
                <a:tc>
                  <a:txBody>
                    <a:bodyPr/>
                    <a:lstStyle/>
                    <a:p>
                      <a:pPr algn="just">
                        <a:spcAft>
                          <a:spcPts val="0"/>
                        </a:spcAft>
                      </a:pPr>
                      <a:r>
                        <a:rPr lang="it-IT" sz="1400">
                          <a:effectLst/>
                        </a:rPr>
                        <a:t>Norme contabili</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Procedura di pagamento</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Dirigente/RdS</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Liquidazione e successivo ordine di pagamento</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r h="507230">
                <a:tc>
                  <a:txBody>
                    <a:bodyPr/>
                    <a:lstStyle/>
                    <a:p>
                      <a:pPr algn="just">
                        <a:spcAft>
                          <a:spcPts val="0"/>
                        </a:spcAft>
                      </a:pPr>
                      <a:r>
                        <a:rPr lang="it-IT" sz="1400">
                          <a:effectLst/>
                        </a:rPr>
                        <a:t>Art. 30, comma 5</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Verifica regolarità contributiva in relazione a pagamento</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a:effectLst/>
                        </a:rPr>
                        <a:t>Dirigente / RdS</a:t>
                      </a:r>
                      <a:endParaRPr lang="it-IT" sz="140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c>
                  <a:txBody>
                    <a:bodyPr/>
                    <a:lstStyle/>
                    <a:p>
                      <a:pPr algn="just">
                        <a:spcAft>
                          <a:spcPts val="0"/>
                        </a:spcAft>
                      </a:pPr>
                      <a:r>
                        <a:rPr lang="it-IT" sz="1400" dirty="0">
                          <a:effectLst/>
                        </a:rPr>
                        <a:t> </a:t>
                      </a:r>
                      <a:endParaRPr lang="it-IT" sz="1400" dirty="0">
                        <a:effectLst/>
                        <a:latin typeface="Verdana" panose="020B0604030504040204" pitchFamily="34" charset="0"/>
                        <a:ea typeface="MS Mincho" panose="02020609040205080304" pitchFamily="49" charset="-128"/>
                        <a:cs typeface="Times New Roman" panose="02020603050405020304" pitchFamily="18" charset="0"/>
                      </a:endParaRPr>
                    </a:p>
                  </a:txBody>
                  <a:tcPr marL="68580" marR="68580" marT="0" marB="0"/>
                </a:tc>
              </a:tr>
            </a:tbl>
          </a:graphicData>
        </a:graphic>
      </p:graphicFrame>
    </p:spTree>
    <p:extLst>
      <p:ext uri="{BB962C8B-B14F-4D97-AF65-F5344CB8AC3E}">
        <p14:creationId xmlns:p14="http://schemas.microsoft.com/office/powerpoint/2010/main" val="251405250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1176269" y="321972"/>
            <a:ext cx="9144000" cy="1193800"/>
          </a:xfrm>
        </p:spPr>
        <p:txBody>
          <a:bodyPr>
            <a:normAutofit/>
          </a:bodyPr>
          <a:lstStyle/>
          <a:p>
            <a:r>
              <a:rPr lang="it-IT" sz="3600" b="1" dirty="0" smtClean="0"/>
              <a:t>DIRETTORE DEI LAVORI E DIRETTORE DELL’ESECUZIONE DEL CONTRATTO</a:t>
            </a:r>
            <a:endParaRPr lang="it-IT" sz="3600" b="1" dirty="0"/>
          </a:p>
        </p:txBody>
      </p:sp>
      <p:sp>
        <p:nvSpPr>
          <p:cNvPr id="3" name="Sottotitolo 2"/>
          <p:cNvSpPr>
            <a:spLocks noGrp="1"/>
          </p:cNvSpPr>
          <p:nvPr>
            <p:ph type="subTitle" idx="1"/>
          </p:nvPr>
        </p:nvSpPr>
        <p:spPr>
          <a:xfrm>
            <a:off x="592428" y="1786228"/>
            <a:ext cx="10947043" cy="5387304"/>
          </a:xfrm>
        </p:spPr>
        <p:txBody>
          <a:bodyPr>
            <a:normAutofit fontScale="92500" lnSpcReduction="20000"/>
          </a:bodyPr>
          <a:lstStyle/>
          <a:p>
            <a:pPr marL="342900" indent="-342900" algn="just">
              <a:buFont typeface="Arial" panose="020B0604020202020204" pitchFamily="34" charset="0"/>
              <a:buChar char="•"/>
            </a:pPr>
            <a:r>
              <a:rPr lang="it-IT" dirty="0" smtClean="0"/>
              <a:t>Il nuovo codice rinvia la regolamentazione delle specifiche attività con una precisa previsione dell’art.111, novellata al comma 1 per le attività del D.L. 1. Con decreto del Ministro delle infrastrutture e trasporti, da adottare entro 90 giorni dalla data di entrata in vigore del presente codice, su proposta dell'ANAC, previo parere delle competenti commissioni parlamentari, sentito il Consiglio Superiore dei Lavori Pubblici, sono approvate le linee guida che individuano le modalità e, se del caso, la tipologia di atti, attraverso i quali il direttore dei lavori effettua l'attività di cui all'articolo 101, comma 3, in maniera da garantirne trasparenza, semplificazione, </a:t>
            </a:r>
            <a:r>
              <a:rPr lang="it-IT" dirty="0" err="1" smtClean="0"/>
              <a:t>efficientamento</a:t>
            </a:r>
            <a:r>
              <a:rPr lang="it-IT" dirty="0" smtClean="0"/>
              <a:t> informatico, con particolare riferimento alle metodologie e strumentazioni elettroniche anche per i controlli di contabilità. </a:t>
            </a:r>
          </a:p>
          <a:p>
            <a:pPr marL="342900" indent="-342900" algn="just">
              <a:buFont typeface="Arial" panose="020B0604020202020204" pitchFamily="34" charset="0"/>
              <a:buChar char="•"/>
            </a:pPr>
            <a:r>
              <a:rPr lang="it-IT" dirty="0" smtClean="0"/>
              <a:t>Al comma 2, questa volta al secondo periodo, il nuovo codice rinvia alle medesime linee guida la regolamentazione delle attività del D.E.C. Chiude il comma, Con il medesimo decreto, di cui al comma 1, sono altresì approvate linee guida che individuano compiutamente le modalità di effettuazione dell'attività di controllo di cui al periodo precedente, secondo criteri di trasparenza e semplificazione. Fino alla data di entrata in vigore del decreto di cui al comma 1, si applica l'articolo 216, comma 17. che recita 17. Fino alla data entrata in vigore del decreto di cui all’articolo 111, comma 1, continuano ad applicarsi le disposizioni di cui alla Parte II, Titolo IX, Capi I e II (articoli da 178 a 210: scopo e forma della contabilità), nonché gli allegati o le parti di allegati ivi richiamate, del decreto del Presidente della Repubblica 5 ottobre 2010, n. 207.</a:t>
            </a:r>
            <a:endParaRPr lang="it-IT" dirty="0"/>
          </a:p>
        </p:txBody>
      </p:sp>
    </p:spTree>
    <p:extLst>
      <p:ext uri="{BB962C8B-B14F-4D97-AF65-F5344CB8AC3E}">
        <p14:creationId xmlns:p14="http://schemas.microsoft.com/office/powerpoint/2010/main" val="18403618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dirty="0" smtClean="0"/>
              <a:t>EVENTUALI REQUISITI PARTICOLARI DI ESECUZIONE</a:t>
            </a:r>
            <a:endParaRPr lang="it-IT" dirty="0"/>
          </a:p>
        </p:txBody>
      </p:sp>
      <p:sp>
        <p:nvSpPr>
          <p:cNvPr id="3" name="Segnaposto contenuto 2"/>
          <p:cNvSpPr>
            <a:spLocks noGrp="1"/>
          </p:cNvSpPr>
          <p:nvPr>
            <p:ph idx="1"/>
          </p:nvPr>
        </p:nvSpPr>
        <p:spPr/>
        <p:txBody>
          <a:bodyPr/>
          <a:lstStyle/>
          <a:p>
            <a:pPr marL="0" indent="0" algn="just">
              <a:buNone/>
            </a:pPr>
            <a:r>
              <a:rPr lang="it-IT" b="1" dirty="0"/>
              <a:t>Art. 100. (Requisiti per l'esecuzione dell’appalto)</a:t>
            </a:r>
            <a:endParaRPr lang="it-IT" dirty="0"/>
          </a:p>
          <a:p>
            <a:pPr marL="0" indent="0" algn="just">
              <a:buNone/>
            </a:pPr>
            <a:r>
              <a:rPr lang="it-IT" dirty="0"/>
              <a:t>1. Le stazioni appaltanti </a:t>
            </a:r>
            <a:r>
              <a:rPr lang="it-IT" u="sng" dirty="0"/>
              <a:t>possono richiedere requisiti particolari per l'esecuzione del contratto</a:t>
            </a:r>
            <a:r>
              <a:rPr lang="it-IT" dirty="0"/>
              <a:t>, purché siano compatibili con il diritto europeo e con i principi di parità di trattamento, non discriminazione, trasparenza, proporzionalità, innovazione e siano precisate nel bando di gara, o nell'invito in caso di procedure senza bando o nel capitolato d'oneri. Dette condizioni possono attenere, in particolare, a esigenze sociali e ambientali.</a:t>
            </a:r>
          </a:p>
          <a:p>
            <a:pPr marL="0" indent="0" algn="just">
              <a:buNone/>
            </a:pPr>
            <a:r>
              <a:rPr lang="it-IT" dirty="0"/>
              <a:t>2. In sede di offerta gli operatori economici dichiarano di accettare i requisiti particolari nell'ipotesi in cui risulteranno aggiudicatari.</a:t>
            </a:r>
          </a:p>
          <a:p>
            <a:pPr marL="0" indent="0" algn="just">
              <a:buNone/>
            </a:pPr>
            <a:endParaRPr lang="it-IT" dirty="0"/>
          </a:p>
        </p:txBody>
      </p:sp>
    </p:spTree>
    <p:extLst>
      <p:ext uri="{BB962C8B-B14F-4D97-AF65-F5344CB8AC3E}">
        <p14:creationId xmlns:p14="http://schemas.microsoft.com/office/powerpoint/2010/main" val="322125768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pPr algn="ctr"/>
            <a:r>
              <a:rPr lang="it-IT" dirty="0" smtClean="0"/>
              <a:t>Sentenza TAR Lazio-Roma n. 11732 del 27.11.2017</a:t>
            </a:r>
            <a:br>
              <a:rPr lang="it-IT" dirty="0" smtClean="0"/>
            </a:br>
            <a:r>
              <a:rPr lang="it-IT" dirty="0" smtClean="0"/>
              <a:t>Modifiche contratto</a:t>
            </a:r>
            <a:endParaRPr lang="it-IT" dirty="0"/>
          </a:p>
        </p:txBody>
      </p:sp>
      <p:sp>
        <p:nvSpPr>
          <p:cNvPr id="3" name="Segnaposto contenuto 2"/>
          <p:cNvSpPr>
            <a:spLocks noGrp="1"/>
          </p:cNvSpPr>
          <p:nvPr>
            <p:ph idx="1"/>
          </p:nvPr>
        </p:nvSpPr>
        <p:spPr>
          <a:xfrm>
            <a:off x="579549" y="1960853"/>
            <a:ext cx="10774251" cy="4897147"/>
          </a:xfrm>
        </p:spPr>
        <p:txBody>
          <a:bodyPr>
            <a:noAutofit/>
          </a:bodyPr>
          <a:lstStyle/>
          <a:p>
            <a:pPr algn="just"/>
            <a:r>
              <a:rPr lang="it-IT" sz="1800" dirty="0"/>
              <a:t>L</a:t>
            </a:r>
            <a:r>
              <a:rPr lang="it-IT" sz="1800" dirty="0" smtClean="0"/>
              <a:t>’art</a:t>
            </a:r>
            <a:r>
              <a:rPr lang="it-IT" sz="1800" dirty="0"/>
              <a:t>. 106 del codice </a:t>
            </a:r>
            <a:r>
              <a:rPr lang="it-IT" sz="1800" dirty="0" smtClean="0"/>
              <a:t>consente</a:t>
            </a:r>
            <a:r>
              <a:rPr lang="it-IT" sz="1800" dirty="0"/>
              <a:t>, a determinate condizioni, «</a:t>
            </a:r>
            <a:r>
              <a:rPr lang="it-IT" sz="1800" i="1" dirty="0"/>
              <a:t>le modifiche, nonché le varianti dei contratti di appalto in corso di validità</a:t>
            </a:r>
            <a:r>
              <a:rPr lang="it-IT" sz="1800" dirty="0"/>
              <a:t>» e, dunque, secondo la puntuale indicazione che si trae dalla rubrica dell’articolo e dal tenore letterale di esso, la «</a:t>
            </a:r>
            <a:r>
              <a:rPr lang="it-IT" sz="1800" i="1" dirty="0"/>
              <a:t>modifica di contratti durante il periodo di efficacia</a:t>
            </a:r>
            <a:r>
              <a:rPr lang="it-IT" sz="1800" dirty="0"/>
              <a:t>».</a:t>
            </a:r>
          </a:p>
          <a:p>
            <a:pPr algn="just"/>
            <a:r>
              <a:rPr lang="it-IT" sz="1800" dirty="0"/>
              <a:t>La disposizione scolpisce dunque in modo netto i propri confini operativi, circoscrivendoli al caso nel quale, conseguita l’aggiudicazione, non solo sia già stato stipulato il contratto, ma questo sia anche efficace e in corso di validità. </a:t>
            </a:r>
          </a:p>
          <a:p>
            <a:pPr algn="just"/>
            <a:r>
              <a:rPr lang="it-IT" sz="1800" dirty="0"/>
              <a:t>Si tratta, peraltro, di disciplina non applicabile analogicamente al di fuori dell’area normativa così disegnata, posto che lo spazio che precede la stipula del contratto valido ed efficace rimane presidiata dai principi dell’evidenza pubblica i quali non consentono l’apprezzabile modifica (ancorché quantitativa) dell’oggetto dell’appalto, se non a prezzo di vulnerare la </a:t>
            </a:r>
            <a:r>
              <a:rPr lang="it-IT" sz="1800" i="1" dirty="0"/>
              <a:t>par condicio </a:t>
            </a:r>
            <a:r>
              <a:rPr lang="it-IT" sz="1800" dirty="0"/>
              <a:t>tra i concorrenti (</a:t>
            </a:r>
            <a:r>
              <a:rPr lang="it-IT" sz="1800" i="1" dirty="0"/>
              <a:t>ex </a:t>
            </a:r>
            <a:r>
              <a:rPr lang="it-IT" sz="1800" i="1" dirty="0" err="1"/>
              <a:t>multis</a:t>
            </a:r>
            <a:r>
              <a:rPr lang="it-IT" sz="1800" dirty="0"/>
              <a:t>, Tar Lazio, Roma, 4 maggio 2016, n. 5088), né in conseguenza la possibilità di riformulare l’offerta (e non il contratto) che rimane invece connotata da immutabilità dei contenuti e dalla tassatività dei termini di presentazione.</a:t>
            </a:r>
          </a:p>
          <a:p>
            <a:pPr algn="just"/>
            <a:r>
              <a:rPr lang="it-IT" sz="1800" dirty="0" smtClean="0"/>
              <a:t>Ne </a:t>
            </a:r>
            <a:r>
              <a:rPr lang="it-IT" sz="1800" dirty="0"/>
              <a:t>discende l’illegittimità non solo dell’aggiudicazione, ma dell’intera gara così </a:t>
            </a:r>
            <a:r>
              <a:rPr lang="it-IT" sz="1800" dirty="0" err="1"/>
              <a:t>immissibilmente</a:t>
            </a:r>
            <a:r>
              <a:rPr lang="it-IT" sz="1800" dirty="0"/>
              <a:t> modificata nel proprio oggetto, a fronte della riconosciuta necessità di mutarlo in conseguenza del differente assetto </a:t>
            </a:r>
            <a:r>
              <a:rPr lang="it-IT" sz="1800" dirty="0" smtClean="0"/>
              <a:t>organizzativo.</a:t>
            </a:r>
            <a:endParaRPr lang="it-IT" sz="1800" dirty="0"/>
          </a:p>
        </p:txBody>
      </p:sp>
    </p:spTree>
    <p:extLst>
      <p:ext uri="{BB962C8B-B14F-4D97-AF65-F5344CB8AC3E}">
        <p14:creationId xmlns:p14="http://schemas.microsoft.com/office/powerpoint/2010/main" val="3409649303"/>
      </p:ext>
    </p:extLst>
  </p:cSld>
  <p:clrMapOvr>
    <a:masterClrMapping/>
  </p:clrMapOvr>
</p:sld>
</file>

<file path=ppt/theme/theme1.xml><?xml version="1.0" encoding="utf-8"?>
<a:theme xmlns:a="http://schemas.openxmlformats.org/drawingml/2006/main" name="Tema di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1460</TotalTime>
  <Words>6810</Words>
  <Application>Microsoft Office PowerPoint</Application>
  <PresentationFormat>Widescreen</PresentationFormat>
  <Paragraphs>411</Paragraphs>
  <Slides>39</Slides>
  <Notes>0</Notes>
  <HiddenSlides>0</HiddenSlides>
  <MMClips>0</MMClips>
  <ScaleCrop>false</ScaleCrop>
  <HeadingPairs>
    <vt:vector size="6" baseType="variant">
      <vt:variant>
        <vt:lpstr>Caratteri utilizzati</vt:lpstr>
      </vt:variant>
      <vt:variant>
        <vt:i4>6</vt:i4>
      </vt:variant>
      <vt:variant>
        <vt:lpstr>Tema</vt:lpstr>
      </vt:variant>
      <vt:variant>
        <vt:i4>1</vt:i4>
      </vt:variant>
      <vt:variant>
        <vt:lpstr>Titoli diapositive</vt:lpstr>
      </vt:variant>
      <vt:variant>
        <vt:i4>39</vt:i4>
      </vt:variant>
    </vt:vector>
  </HeadingPairs>
  <TitlesOfParts>
    <vt:vector size="46" baseType="lpstr">
      <vt:lpstr>MS Mincho</vt:lpstr>
      <vt:lpstr>Arial</vt:lpstr>
      <vt:lpstr>Calibri</vt:lpstr>
      <vt:lpstr>Calibri Light</vt:lpstr>
      <vt:lpstr>Times New Roman</vt:lpstr>
      <vt:lpstr>Verdana</vt:lpstr>
      <vt:lpstr>Tema di Office</vt:lpstr>
      <vt:lpstr>ESECUZIONE DELL’APPALTO</vt:lpstr>
      <vt:lpstr>LINEE GUIDA ANAC N. 3-RUOLO DEL RUP </vt:lpstr>
      <vt:lpstr>Presentazione standard di PowerPoint</vt:lpstr>
      <vt:lpstr>Presentazione standard di PowerPoint</vt:lpstr>
      <vt:lpstr>Presentazione standard di PowerPoint</vt:lpstr>
      <vt:lpstr>Presentazione standard di PowerPoint</vt:lpstr>
      <vt:lpstr>DIRETTORE DEI LAVORI E DIRETTORE DELL’ESECUZIONE DEL CONTRATTO</vt:lpstr>
      <vt:lpstr>EVENTUALI REQUISITI PARTICOLARI DI ESECUZIONE</vt:lpstr>
      <vt:lpstr>Sentenza TAR Lazio-Roma n. 11732 del 27.11.2017 Modifiche contratto</vt:lpstr>
      <vt:lpstr>Sentenza Consiglio di Stato n. 1137 del 05.03.2018 Proroga e Rinnovo</vt:lpstr>
      <vt:lpstr>Sentenza TAR Puglia-Lecce n. 1557 del 02.10.2017 AMMISSIBILITÀ DELLE VARIANTI E DIFFERENZA CON LE SOLUZIONI MIGLIORATIVE</vt:lpstr>
      <vt:lpstr>IL COLLAUDO ART.102</vt:lpstr>
      <vt:lpstr>IL COLLAUDO (SEGUE)</vt:lpstr>
      <vt:lpstr>IL COLLAUDO (SEGUE)</vt:lpstr>
      <vt:lpstr>Situazioni particolari determinate da inadempienze appaltatore</vt:lpstr>
      <vt:lpstr>                                                                                                                                   Collaudi appalti lavori </vt:lpstr>
      <vt:lpstr>Situazioni patologiche </vt:lpstr>
      <vt:lpstr>Verifiche conformità esecuzione appalti forniture beni-servizi </vt:lpstr>
      <vt:lpstr>Situazioni patologiche </vt:lpstr>
      <vt:lpstr>LA SOSPENSIONE - ART.107</vt:lpstr>
      <vt:lpstr>LA SOSPENSIONE (SEGUE)</vt:lpstr>
      <vt:lpstr>LA SOSPENSIONE (SEGUE)</vt:lpstr>
      <vt:lpstr>LA SOSPENSIONE (SEGUE)</vt:lpstr>
      <vt:lpstr>SUBAPPALTO - ART.105</vt:lpstr>
      <vt:lpstr>SUBAPPALTO (SEGUE)</vt:lpstr>
      <vt:lpstr>SUBAPPALTO (SEGUE)</vt:lpstr>
      <vt:lpstr>LE MODIFICHE AL CONTRATTO- ART.106</vt:lpstr>
      <vt:lpstr>MODIFICHE PREVISTE EX ANTE NEL BANDO ART. 106</vt:lpstr>
      <vt:lpstr>LAVORI, SERVIZI/FORNITURE SUPPLEMENTARI NON INCLUSI NELL’APPALTO INIZIALE ART. 106</vt:lpstr>
      <vt:lpstr>SOSTITUZIONE CONTRAENTE CON ALTRO CONTRAENTE - ART. 106</vt:lpstr>
      <vt:lpstr>MODIFICHE NON SOSTANZIALI ART. 106</vt:lpstr>
      <vt:lpstr>MODIFICHE IL CUI VALORE E’ AL DI SOTTO DELLE SOGLIE COMUNITARIE E IL 10% DEL VALORE INIZIALE DEL CONTRATTO PER S/F E IL 15% PER L. </vt:lpstr>
      <vt:lpstr>Nei limiti quantitativi di cui prima, è ammessa la modifica contrattuale per errori o omissioni concernenti il progetto esecutivo pregiudizievoli pere la realizzazione o l’utilizzazione dell’opera </vt:lpstr>
      <vt:lpstr>VARIANTI IN CORSO D’OPERA ART. 106</vt:lpstr>
      <vt:lpstr>RISOLUZIONE DEL CONTRATTO- ART. 108</vt:lpstr>
      <vt:lpstr>PROCEDURA DI RECESSO- ART. 109</vt:lpstr>
      <vt:lpstr>IN CASO DI RISOLUZIONE O DI FALLIMENTO-ART. 110</vt:lpstr>
      <vt:lpstr>GARANZIA DEFINITIVA-ART. 103</vt:lpstr>
      <vt:lpstr>GARANZIA DEFINITIVA-ART. 103 (SEGUE)</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ESECUZIONE DELL’APPALTO</dc:title>
  <dc:creator>nunzia cipriano</dc:creator>
  <cp:lastModifiedBy>nunzia cipriano</cp:lastModifiedBy>
  <cp:revision>169</cp:revision>
  <dcterms:created xsi:type="dcterms:W3CDTF">2018-04-05T13:08:03Z</dcterms:created>
  <dcterms:modified xsi:type="dcterms:W3CDTF">2018-04-13T08:36:03Z</dcterms:modified>
</cp:coreProperties>
</file>

<file path=docProps/thumbnail.jpeg>
</file>